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7" r:id="rId4"/>
  </p:sldMasterIdLst>
  <p:sldIdLst>
    <p:sldId id="257" r:id="rId5"/>
    <p:sldId id="265" r:id="rId6"/>
    <p:sldId id="256" r:id="rId7"/>
    <p:sldId id="264" r:id="rId8"/>
    <p:sldId id="286" r:id="rId9"/>
    <p:sldId id="287" r:id="rId10"/>
    <p:sldId id="262" r:id="rId11"/>
    <p:sldId id="289" r:id="rId12"/>
    <p:sldId id="288" r:id="rId13"/>
    <p:sldId id="284" r:id="rId14"/>
    <p:sldId id="285" r:id="rId15"/>
    <p:sldId id="290" r:id="rId16"/>
    <p:sldId id="267" r:id="rId17"/>
    <p:sldId id="272" r:id="rId18"/>
    <p:sldId id="281" r:id="rId19"/>
    <p:sldId id="283" r:id="rId20"/>
    <p:sldId id="282" r:id="rId21"/>
    <p:sldId id="259" r:id="rId22"/>
    <p:sldId id="277" r:id="rId23"/>
    <p:sldId id="270" r:id="rId24"/>
    <p:sldId id="271" r:id="rId25"/>
    <p:sldId id="279" r:id="rId26"/>
    <p:sldId id="278" r:id="rId27"/>
    <p:sldId id="291" r:id="rId28"/>
    <p:sldId id="292" r:id="rId29"/>
    <p:sldId id="293" r:id="rId30"/>
    <p:sldId id="294" r:id="rId31"/>
    <p:sldId id="295" r:id="rId32"/>
    <p:sldId id="296" r:id="rId33"/>
    <p:sldId id="273" r:id="rId34"/>
    <p:sldId id="274" r:id="rId35"/>
    <p:sldId id="276" r:id="rId36"/>
    <p:sldId id="297" r:id="rId37"/>
    <p:sldId id="298" r:id="rId38"/>
    <p:sldId id="299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D5508-2867-4836-A9AB-64BA419FAD50}" v="248" dt="2020-05-19T18:48:30.160"/>
    <p1510:client id="{4400BD3D-FBDF-48C8-A1BC-139B791E1399}" v="75" dt="2020-05-21T06:48:21.741"/>
    <p1510:client id="{180EBFBB-A90C-45E5-8922-B6EBB9FE10DE}" v="39" dt="2020-05-25T09:15:47.228"/>
    <p1510:client id="{9C8B9386-60A9-4463-A998-2814A33EF4C4}" v="4" dt="2020-05-20T13:11:05.828"/>
    <p1510:client id="{09D7696B-1068-496A-85E8-6C1A1016A49C}" v="156" dt="2020-05-24T16:39:28.717"/>
    <p1510:client id="{218E2DEC-927A-261A-115D-84BA337DFD1B}" v="291" dt="2020-05-20T09:30:16.321"/>
    <p1510:client id="{B89D2090-9AE9-4EAF-B7DA-EA8501D87262}" v="2596" dt="2020-05-24T16:38:09.368"/>
    <p1510:client id="{163B72AC-9A05-85A2-2A33-F2120374C1B5}" v="292" dt="2020-05-25T06:40:45.621"/>
    <p1510:client id="{4251DB9E-53C2-419A-8E7C-022F7921FD3D}" v="99" dt="2020-05-25T06:50:37.818"/>
    <p1510:client id="{2B33F01A-391E-40F8-ACD5-9E66C293F6C8}" v="14" dt="2020-05-20T06:41:57.141"/>
    <p1510:client id="{3BBC8BCE-29A8-AD1F-8169-5840F8D4EBD2}" v="69" dt="2020-05-19T13:45:46.832"/>
    <p1510:client id="{3C699A5F-8BD4-468B-9272-B6D875AF77B3}" v="83" dt="2020-05-24T16:42:46.950"/>
    <p1510:client id="{F6FC2235-9434-54D7-05EA-5E502E52EB01}" v="594" dt="2020-05-19T19:39:42.624"/>
    <p1510:client id="{40142134-6D72-4D27-9AC8-AD1A6EC7393F}" v="853" dt="2020-05-19T10:25:37.212"/>
    <p1510:client id="{49ABE5E8-E18B-C780-5906-7AE0D7959A80}" v="19" dt="2020-05-19T08:51:11.005"/>
    <p1510:client id="{53990743-D4B9-4337-9428-115FBBDB8B74}" v="330" dt="2020-05-19T08:45:38.346"/>
    <p1510:client id="{5FECF613-BA69-B2DD-D2B4-CD49809DF48F}" v="2" dt="2020-05-20T12:56:45.136"/>
    <p1510:client id="{C79233C1-9585-4CA8-AE6C-BF81E9364E74}" v="6" dt="2020-05-19T10:46:46.324"/>
    <p1510:client id="{8D1AB5E8-7EE9-4075-ABC9-A7E991E602A8}" v="87" dt="2020-05-25T06:34:20.547"/>
    <p1510:client id="{8858729F-1C02-550D-71FF-51D966A7B805}" v="1236" dt="2020-05-19T11:50:00.779"/>
    <p1510:client id="{63085F82-C877-4A7A-85D8-E73A84CBABBD}" v="81" dt="2020-05-19T10:49:36.709"/>
    <p1510:client id="{6CBC9807-FBF5-4B97-99E6-506E3D70062B}" v="49" dt="2020-05-19T08:19:57.599"/>
    <p1510:client id="{733E63EF-D963-2043-B21F-B480CD9A821B}" v="6" vWet="10" dt="2020-05-19T10:55:40.627"/>
    <p1510:client id="{7D500C5B-74C5-4CAC-BEA2-2A9D5B18ACE4}" v="2" dt="2020-05-24T15:49:05.007"/>
    <p1510:client id="{7FD8DA90-24BE-491F-B4A5-650066595396}" v="4" dt="2020-05-25T06:46:49.186"/>
    <p1510:client id="{ADE57835-9110-4D22-9888-E4E04D4A163B}" v="14" dt="2020-05-25T09:17:36.687"/>
    <p1510:client id="{8155B2B4-A559-40A1-F1B2-90552098F704}" v="234" dt="2020-05-25T12:25:27.018"/>
    <p1510:client id="{FE253124-6765-4903-BD94-817CF0FA9A75}" v="4" dt="2020-05-23T19:23:06.716"/>
    <p1510:client id="{86E11859-9846-4E1E-9091-C9987E644A07}" v="10" dt="2020-05-24T15:48:54.080"/>
    <p1510:client id="{8CD60ACA-F5EE-4067-AF86-00157BD31E06}" v="27" dt="2020-05-21T08:38:42.747"/>
    <p1510:client id="{98B8F591-F01A-4558-9DFA-3BB2D5B487B1}" v="170" dt="2020-05-24T16:13:55.343"/>
    <p1510:client id="{E3F487A4-8CB9-446D-8F7C-65B9DA5CEA15}" v="21" dt="2020-05-23T05:22:35.911"/>
    <p1510:client id="{999357C6-8A92-4003-B5B3-0345CA0C0DFB}" v="359" dt="2020-05-19T11:31:49.332"/>
    <p1510:client id="{A124BB18-3A6C-4BB9-9BA8-44D21FF38906}" v="83" dt="2020-05-19T18:54:49.239"/>
    <p1510:client id="{A572AEC6-0299-49C2-BA91-BBB826BE1A16}" v="1442" dt="2020-05-21T08:21:49.692"/>
    <p1510:client id="{BA40D334-586B-7986-D3FE-12F20859FEAB}" v="53" dt="2020-05-20T12:30:04.394"/>
    <p1510:client id="{A66DBD6A-8E11-0017-92C9-E0705D118EC2}" v="3498" dt="2020-05-21T09:38:55.959"/>
    <p1510:client id="{ACAB72CF-E054-4D36-839A-C4BF0306B030}" v="568" dt="2020-05-19T11:20:29.272"/>
    <p1510:client id="{B00D5F03-A82E-4404-BA21-58F1C31020CC}" v="125" dt="2020-05-19T11:01:11.464"/>
    <p1510:client id="{B8968A77-1CFC-4170-BE76-EC466B7F01A5}" v="14" dt="2020-05-24T16:43:51.517"/>
    <p1510:client id="{BA3DB781-CE28-4CC0-8139-C6C16687CBC9}" v="262" dt="2020-05-21T08:35:04.294"/>
    <p1510:client id="{C342D68E-4011-012F-BBF5-2D410BDB613D}" v="8" dt="2020-05-24T17:55:53.748"/>
    <p1510:client id="{D1283FB7-602B-4DB7-810F-30118BE2829D}" v="20" dt="2020-05-20T12:59:19.676"/>
    <p1510:client id="{D4E308BE-7FBD-40EC-94AF-811591AD2030}" v="22" dt="2020-05-25T06:56:50.266"/>
    <p1510:client id="{DC478A49-7674-4AF2-94D2-D7F6BF84E480}" v="23" dt="2020-05-24T15:42:11.436"/>
    <p1510:client id="{E5CC90A0-DB3B-44F5-842B-882EC0D0FB82}" v="4" dt="2020-05-21T06:38:59.464"/>
    <p1510:client id="{F75131C4-BCA8-42D6-8891-CB602EF6708B}" v="857" dt="2020-05-19T12:05:12.486"/>
    <p1510:client id="{FCE6F23B-C5D0-43AD-A959-0377F61E060B}" v="34" dt="2020-05-19T11:24:24.724"/>
    <p1510:client id="{FDCEF0D2-9ACF-48B4-A625-BC1A314FD20B}" v="1" dt="2020-05-24T15:47:21.444"/>
    <p1510:client id="{FDD977AD-6E17-4AFF-864A-5B53F25F80A3}" v="4" dt="2020-05-25T06:32:48.368"/>
    <p1510:client id="{FEC74852-4342-41E7-9454-97673978FA1D}" v="1" dt="2020-05-24T16:44:19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FFE4E-A7D1-4096-BE88-0188C1A74B1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6E372C5-2A86-4F3B-B8C9-7A03FD1424F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Protože </a:t>
          </a:r>
          <a:r>
            <a:rPr lang="cs-CZ">
              <a:latin typeface="Trebuchet MS" panose="020B0603020202020204"/>
            </a:rPr>
            <a:t>bychom se naučili hospodařit.</a:t>
          </a:r>
          <a:r>
            <a:rPr lang="cs-CZ"/>
            <a:t> Školní zahradu bychom přeměnili na domácí farmu. Bylo by tam pole a ohrady s užitečnými zvířaty např.</a:t>
          </a:r>
          <a:endParaRPr lang="en-US"/>
        </a:p>
      </dgm:t>
    </dgm:pt>
    <dgm:pt modelId="{04F2421E-A1EB-47B0-9C7C-89B7E99FD303}" type="parTrans" cxnId="{F95012DB-1CC3-47DE-A714-C8FA3C10608E}">
      <dgm:prSet/>
      <dgm:spPr/>
      <dgm:t>
        <a:bodyPr/>
        <a:lstStyle/>
        <a:p>
          <a:endParaRPr lang="en-US"/>
        </a:p>
      </dgm:t>
    </dgm:pt>
    <dgm:pt modelId="{C77E9E32-2641-40A3-B055-B242F7BAD49E}" type="sibTrans" cxnId="{F95012DB-1CC3-47DE-A714-C8FA3C10608E}">
      <dgm:prSet/>
      <dgm:spPr/>
      <dgm:t>
        <a:bodyPr/>
        <a:lstStyle/>
        <a:p>
          <a:endParaRPr lang="en-US"/>
        </a:p>
      </dgm:t>
    </dgm:pt>
    <dgm:pt modelId="{6103BAFE-CFFA-421A-A249-1CA36A58A0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Kráva</a:t>
          </a:r>
          <a:r>
            <a:rPr lang="cs-CZ">
              <a:latin typeface="Trebuchet MS" panose="020B0603020202020204"/>
            </a:rPr>
            <a:t> </a:t>
          </a:r>
          <a:r>
            <a:rPr lang="cs-CZ"/>
            <a:t>(maso, mléko)</a:t>
          </a:r>
          <a:endParaRPr lang="en-US"/>
        </a:p>
      </dgm:t>
    </dgm:pt>
    <dgm:pt modelId="{F272798D-1C46-4FC8-A0D5-03F84325975F}" type="parTrans" cxnId="{5BA0C50A-8453-4700-BE57-727A238C4C33}">
      <dgm:prSet/>
      <dgm:spPr/>
      <dgm:t>
        <a:bodyPr/>
        <a:lstStyle/>
        <a:p>
          <a:endParaRPr lang="en-US"/>
        </a:p>
      </dgm:t>
    </dgm:pt>
    <dgm:pt modelId="{0EC4FAEC-788D-4A23-A501-E15BF783E46C}" type="sibTrans" cxnId="{5BA0C50A-8453-4700-BE57-727A238C4C33}">
      <dgm:prSet/>
      <dgm:spPr/>
      <dgm:t>
        <a:bodyPr/>
        <a:lstStyle/>
        <a:p>
          <a:endParaRPr lang="en-US"/>
        </a:p>
      </dgm:t>
    </dgm:pt>
    <dgm:pt modelId="{ED9E2BA7-0AAC-4DB6-A473-C2EC939B28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Prase</a:t>
          </a:r>
          <a:r>
            <a:rPr lang="cs-CZ">
              <a:latin typeface="Trebuchet MS" panose="020B0603020202020204"/>
            </a:rPr>
            <a:t> </a:t>
          </a:r>
          <a:r>
            <a:rPr lang="cs-CZ"/>
            <a:t>(maso)</a:t>
          </a:r>
          <a:endParaRPr lang="en-US"/>
        </a:p>
      </dgm:t>
    </dgm:pt>
    <dgm:pt modelId="{B18BBBC3-6B5D-4BCC-A143-3FE426EFCC07}" type="parTrans" cxnId="{5C2F3B45-52E3-4461-A5A0-9C92F3E57B15}">
      <dgm:prSet/>
      <dgm:spPr/>
      <dgm:t>
        <a:bodyPr/>
        <a:lstStyle/>
        <a:p>
          <a:endParaRPr lang="en-US"/>
        </a:p>
      </dgm:t>
    </dgm:pt>
    <dgm:pt modelId="{903EF35C-0A93-44A1-8B70-2CC94D46CB50}" type="sibTrans" cxnId="{5C2F3B45-52E3-4461-A5A0-9C92F3E57B15}">
      <dgm:prSet/>
      <dgm:spPr/>
      <dgm:t>
        <a:bodyPr/>
        <a:lstStyle/>
        <a:p>
          <a:endParaRPr lang="en-US"/>
        </a:p>
      </dgm:t>
    </dgm:pt>
    <dgm:pt modelId="{B1A4A76C-4FB6-4F07-94FA-33EA2A98D21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Slepice</a:t>
          </a:r>
          <a:r>
            <a:rPr lang="cs-CZ">
              <a:latin typeface="Trebuchet MS" panose="020B0603020202020204"/>
            </a:rPr>
            <a:t> </a:t>
          </a:r>
          <a:r>
            <a:rPr lang="cs-CZ"/>
            <a:t>(vejce, maso)</a:t>
          </a:r>
          <a:endParaRPr lang="en-US"/>
        </a:p>
      </dgm:t>
    </dgm:pt>
    <dgm:pt modelId="{987324E1-62DD-49A9-B86F-6F9E046DD6B8}" type="parTrans" cxnId="{3E82F144-F17B-434B-81FA-DBC36287C440}">
      <dgm:prSet/>
      <dgm:spPr/>
      <dgm:t>
        <a:bodyPr/>
        <a:lstStyle/>
        <a:p>
          <a:endParaRPr lang="en-US"/>
        </a:p>
      </dgm:t>
    </dgm:pt>
    <dgm:pt modelId="{9B242473-6D3A-45AB-B274-7CD4D39C5EA0}" type="sibTrans" cxnId="{3E82F144-F17B-434B-81FA-DBC36287C440}">
      <dgm:prSet/>
      <dgm:spPr/>
      <dgm:t>
        <a:bodyPr/>
        <a:lstStyle/>
        <a:p>
          <a:endParaRPr lang="en-US"/>
        </a:p>
      </dgm:t>
    </dgm:pt>
    <dgm:pt modelId="{961E1DF5-BF4E-416B-A858-2177B1C192B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Potraviny by byly kvalitnější.</a:t>
          </a:r>
          <a:endParaRPr lang="en-US"/>
        </a:p>
      </dgm:t>
    </dgm:pt>
    <dgm:pt modelId="{67EF15FB-E892-4E1D-A312-894F9ED818A5}" type="parTrans" cxnId="{EA7856FE-ECD8-4387-BFA4-658CACDA97C6}">
      <dgm:prSet/>
      <dgm:spPr/>
      <dgm:t>
        <a:bodyPr/>
        <a:lstStyle/>
        <a:p>
          <a:endParaRPr lang="en-US"/>
        </a:p>
      </dgm:t>
    </dgm:pt>
    <dgm:pt modelId="{192736F1-76D0-426E-976F-88E0E4952C94}" type="sibTrans" cxnId="{EA7856FE-ECD8-4387-BFA4-658CACDA97C6}">
      <dgm:prSet/>
      <dgm:spPr/>
      <dgm:t>
        <a:bodyPr/>
        <a:lstStyle/>
        <a:p>
          <a:endParaRPr lang="en-US"/>
        </a:p>
      </dgm:t>
    </dgm:pt>
    <dgm:pt modelId="{19915C98-C26E-41CB-8B1B-2BB1B5C23407}" type="pres">
      <dgm:prSet presAssocID="{45FFFE4E-A7D1-4096-BE88-0188C1A74B18}" presName="root" presStyleCnt="0">
        <dgm:presLayoutVars>
          <dgm:dir/>
          <dgm:resizeHandles val="exact"/>
        </dgm:presLayoutVars>
      </dgm:prSet>
      <dgm:spPr/>
    </dgm:pt>
    <dgm:pt modelId="{C8FCC1E7-6CBD-4BD2-853A-A9BFA2FDF551}" type="pres">
      <dgm:prSet presAssocID="{D6E372C5-2A86-4F3B-B8C9-7A03FD1424F1}" presName="compNode" presStyleCnt="0"/>
      <dgm:spPr/>
    </dgm:pt>
    <dgm:pt modelId="{12A89EDD-2921-428B-A53A-F0661CADF28C}" type="pres">
      <dgm:prSet presAssocID="{D6E372C5-2A86-4F3B-B8C9-7A03FD1424F1}" presName="iconBgRect" presStyleLbl="bgShp" presStyleIdx="0" presStyleCnt="5"/>
      <dgm:spPr/>
    </dgm:pt>
    <dgm:pt modelId="{85138D96-9E17-4BB1-9DBA-0C4984F6280A}" type="pres">
      <dgm:prSet presAssocID="{D6E372C5-2A86-4F3B-B8C9-7A03FD1424F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C64636FB-A634-47EB-B3D3-526FC8783A34}" type="pres">
      <dgm:prSet presAssocID="{D6E372C5-2A86-4F3B-B8C9-7A03FD1424F1}" presName="spaceRect" presStyleCnt="0"/>
      <dgm:spPr/>
    </dgm:pt>
    <dgm:pt modelId="{93C787CA-7236-4A27-93C9-B9ECB2A2700A}" type="pres">
      <dgm:prSet presAssocID="{D6E372C5-2A86-4F3B-B8C9-7A03FD1424F1}" presName="textRect" presStyleLbl="revTx" presStyleIdx="0" presStyleCnt="5">
        <dgm:presLayoutVars>
          <dgm:chMax val="1"/>
          <dgm:chPref val="1"/>
        </dgm:presLayoutVars>
      </dgm:prSet>
      <dgm:spPr/>
    </dgm:pt>
    <dgm:pt modelId="{2E2D5EC6-4631-44E6-8BA8-9715833AE419}" type="pres">
      <dgm:prSet presAssocID="{C77E9E32-2641-40A3-B055-B242F7BAD49E}" presName="sibTrans" presStyleCnt="0"/>
      <dgm:spPr/>
    </dgm:pt>
    <dgm:pt modelId="{161A179F-7CC2-43F3-835E-E6F590CB437F}" type="pres">
      <dgm:prSet presAssocID="{6103BAFE-CFFA-421A-A249-1CA36A58A004}" presName="compNode" presStyleCnt="0"/>
      <dgm:spPr/>
    </dgm:pt>
    <dgm:pt modelId="{636CB195-F284-42EE-86E1-D106033D56EA}" type="pres">
      <dgm:prSet presAssocID="{6103BAFE-CFFA-421A-A249-1CA36A58A004}" presName="iconBgRect" presStyleLbl="bgShp" presStyleIdx="1" presStyleCnt="5"/>
      <dgm:spPr/>
    </dgm:pt>
    <dgm:pt modelId="{64BE2252-C918-4BE4-868F-98C61A2176D0}" type="pres">
      <dgm:prSet presAssocID="{6103BAFE-CFFA-421A-A249-1CA36A58A00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375A999C-EC29-4F68-9FF1-5EE4F30D54D4}" type="pres">
      <dgm:prSet presAssocID="{6103BAFE-CFFA-421A-A249-1CA36A58A004}" presName="spaceRect" presStyleCnt="0"/>
      <dgm:spPr/>
    </dgm:pt>
    <dgm:pt modelId="{3CF8E0F7-5A67-4647-BCB0-E8A28C85A2BB}" type="pres">
      <dgm:prSet presAssocID="{6103BAFE-CFFA-421A-A249-1CA36A58A004}" presName="textRect" presStyleLbl="revTx" presStyleIdx="1" presStyleCnt="5">
        <dgm:presLayoutVars>
          <dgm:chMax val="1"/>
          <dgm:chPref val="1"/>
        </dgm:presLayoutVars>
      </dgm:prSet>
      <dgm:spPr/>
    </dgm:pt>
    <dgm:pt modelId="{8C2D390F-B996-4DC5-B565-38F0E59FBDA1}" type="pres">
      <dgm:prSet presAssocID="{0EC4FAEC-788D-4A23-A501-E15BF783E46C}" presName="sibTrans" presStyleCnt="0"/>
      <dgm:spPr/>
    </dgm:pt>
    <dgm:pt modelId="{3BFEF5B8-4610-4D98-A7F1-4CEFA9610AD8}" type="pres">
      <dgm:prSet presAssocID="{ED9E2BA7-0AAC-4DB6-A473-C2EC939B2822}" presName="compNode" presStyleCnt="0"/>
      <dgm:spPr/>
    </dgm:pt>
    <dgm:pt modelId="{59CC4CE1-EE1A-4090-8D69-FA8A9D1D5891}" type="pres">
      <dgm:prSet presAssocID="{ED9E2BA7-0AAC-4DB6-A473-C2EC939B2822}" presName="iconBgRect" presStyleLbl="bgShp" presStyleIdx="2" presStyleCnt="5"/>
      <dgm:spPr/>
    </dgm:pt>
    <dgm:pt modelId="{0CEC3893-6724-40E6-9659-EBB1F726F20E}" type="pres">
      <dgm:prSet presAssocID="{ED9E2BA7-0AAC-4DB6-A473-C2EC939B282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"/>
        </a:ext>
      </dgm:extLst>
    </dgm:pt>
    <dgm:pt modelId="{B3D2415A-FEA9-4774-AAC5-F6296ED38637}" type="pres">
      <dgm:prSet presAssocID="{ED9E2BA7-0AAC-4DB6-A473-C2EC939B2822}" presName="spaceRect" presStyleCnt="0"/>
      <dgm:spPr/>
    </dgm:pt>
    <dgm:pt modelId="{BB827C4E-D46F-4FD2-919E-893EB9A32BA1}" type="pres">
      <dgm:prSet presAssocID="{ED9E2BA7-0AAC-4DB6-A473-C2EC939B2822}" presName="textRect" presStyleLbl="revTx" presStyleIdx="2" presStyleCnt="5">
        <dgm:presLayoutVars>
          <dgm:chMax val="1"/>
          <dgm:chPref val="1"/>
        </dgm:presLayoutVars>
      </dgm:prSet>
      <dgm:spPr/>
    </dgm:pt>
    <dgm:pt modelId="{7A15FFC8-4C11-4FD3-908E-DD691FAB7B57}" type="pres">
      <dgm:prSet presAssocID="{903EF35C-0A93-44A1-8B70-2CC94D46CB50}" presName="sibTrans" presStyleCnt="0"/>
      <dgm:spPr/>
    </dgm:pt>
    <dgm:pt modelId="{512A0975-0732-40E2-A383-F81243E0EC28}" type="pres">
      <dgm:prSet presAssocID="{B1A4A76C-4FB6-4F07-94FA-33EA2A98D21F}" presName="compNode" presStyleCnt="0"/>
      <dgm:spPr/>
    </dgm:pt>
    <dgm:pt modelId="{A2007BBA-AE35-4F52-B5BA-FECFDB3EE0EE}" type="pres">
      <dgm:prSet presAssocID="{B1A4A76C-4FB6-4F07-94FA-33EA2A98D21F}" presName="iconBgRect" presStyleLbl="bgShp" presStyleIdx="3" presStyleCnt="5"/>
      <dgm:spPr/>
    </dgm:pt>
    <dgm:pt modelId="{0F189086-5CCC-4B55-A51E-847F4A93D93B}" type="pres">
      <dgm:prSet presAssocID="{B1A4A76C-4FB6-4F07-94FA-33EA2A98D21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ck"/>
        </a:ext>
      </dgm:extLst>
    </dgm:pt>
    <dgm:pt modelId="{FE9DFD71-6FB4-404E-8538-845ABDBDB00C}" type="pres">
      <dgm:prSet presAssocID="{B1A4A76C-4FB6-4F07-94FA-33EA2A98D21F}" presName="spaceRect" presStyleCnt="0"/>
      <dgm:spPr/>
    </dgm:pt>
    <dgm:pt modelId="{AD46FB78-1426-4F6C-B1BA-46E1E45C66A6}" type="pres">
      <dgm:prSet presAssocID="{B1A4A76C-4FB6-4F07-94FA-33EA2A98D21F}" presName="textRect" presStyleLbl="revTx" presStyleIdx="3" presStyleCnt="5">
        <dgm:presLayoutVars>
          <dgm:chMax val="1"/>
          <dgm:chPref val="1"/>
        </dgm:presLayoutVars>
      </dgm:prSet>
      <dgm:spPr/>
    </dgm:pt>
    <dgm:pt modelId="{C86AA43B-A2F1-41D6-83E8-E771A7441054}" type="pres">
      <dgm:prSet presAssocID="{9B242473-6D3A-45AB-B274-7CD4D39C5EA0}" presName="sibTrans" presStyleCnt="0"/>
      <dgm:spPr/>
    </dgm:pt>
    <dgm:pt modelId="{6963CDD2-DEA0-41BF-A1A0-C7F1D4610B8C}" type="pres">
      <dgm:prSet presAssocID="{961E1DF5-BF4E-416B-A858-2177B1C192B6}" presName="compNode" presStyleCnt="0"/>
      <dgm:spPr/>
    </dgm:pt>
    <dgm:pt modelId="{DD5FA6B9-9B29-4CD5-8203-857F7422E5C0}" type="pres">
      <dgm:prSet presAssocID="{961E1DF5-BF4E-416B-A858-2177B1C192B6}" presName="iconBgRect" presStyleLbl="bgShp" presStyleIdx="4" presStyleCnt="5"/>
      <dgm:spPr/>
    </dgm:pt>
    <dgm:pt modelId="{893A1025-422F-4D98-B558-D3C1495660B4}" type="pres">
      <dgm:prSet presAssocID="{961E1DF5-BF4E-416B-A858-2177B1C192B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basket"/>
        </a:ext>
      </dgm:extLst>
    </dgm:pt>
    <dgm:pt modelId="{58466D5A-03F4-402A-BB12-6E99BD5A9753}" type="pres">
      <dgm:prSet presAssocID="{961E1DF5-BF4E-416B-A858-2177B1C192B6}" presName="spaceRect" presStyleCnt="0"/>
      <dgm:spPr/>
    </dgm:pt>
    <dgm:pt modelId="{1FD74134-C7E2-48B8-B9D0-9C77D3866C3F}" type="pres">
      <dgm:prSet presAssocID="{961E1DF5-BF4E-416B-A858-2177B1C192B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BA0C50A-8453-4700-BE57-727A238C4C33}" srcId="{45FFFE4E-A7D1-4096-BE88-0188C1A74B18}" destId="{6103BAFE-CFFA-421A-A249-1CA36A58A004}" srcOrd="1" destOrd="0" parTransId="{F272798D-1C46-4FC8-A0D5-03F84325975F}" sibTransId="{0EC4FAEC-788D-4A23-A501-E15BF783E46C}"/>
    <dgm:cxn modelId="{4F6BD31F-AF32-41D8-B074-A6AD9BC6C48D}" type="presOf" srcId="{B1A4A76C-4FB6-4F07-94FA-33EA2A98D21F}" destId="{AD46FB78-1426-4F6C-B1BA-46E1E45C66A6}" srcOrd="0" destOrd="0" presId="urn:microsoft.com/office/officeart/2018/5/layout/IconCircleLabelList"/>
    <dgm:cxn modelId="{63F20320-5A4E-4B90-81A7-552D61CC867F}" type="presOf" srcId="{6103BAFE-CFFA-421A-A249-1CA36A58A004}" destId="{3CF8E0F7-5A67-4647-BCB0-E8A28C85A2BB}" srcOrd="0" destOrd="0" presId="urn:microsoft.com/office/officeart/2018/5/layout/IconCircleLabelList"/>
    <dgm:cxn modelId="{3E82F144-F17B-434B-81FA-DBC36287C440}" srcId="{45FFFE4E-A7D1-4096-BE88-0188C1A74B18}" destId="{B1A4A76C-4FB6-4F07-94FA-33EA2A98D21F}" srcOrd="3" destOrd="0" parTransId="{987324E1-62DD-49A9-B86F-6F9E046DD6B8}" sibTransId="{9B242473-6D3A-45AB-B274-7CD4D39C5EA0}"/>
    <dgm:cxn modelId="{5C2F3B45-52E3-4461-A5A0-9C92F3E57B15}" srcId="{45FFFE4E-A7D1-4096-BE88-0188C1A74B18}" destId="{ED9E2BA7-0AAC-4DB6-A473-C2EC939B2822}" srcOrd="2" destOrd="0" parTransId="{B18BBBC3-6B5D-4BCC-A143-3FE426EFCC07}" sibTransId="{903EF35C-0A93-44A1-8B70-2CC94D46CB50}"/>
    <dgm:cxn modelId="{CFC4606B-8D15-4202-A397-3BCCD9270DE2}" type="presOf" srcId="{45FFFE4E-A7D1-4096-BE88-0188C1A74B18}" destId="{19915C98-C26E-41CB-8B1B-2BB1B5C23407}" srcOrd="0" destOrd="0" presId="urn:microsoft.com/office/officeart/2018/5/layout/IconCircleLabelList"/>
    <dgm:cxn modelId="{C9DD327C-6098-4131-85A4-94FD39AF7DF4}" type="presOf" srcId="{961E1DF5-BF4E-416B-A858-2177B1C192B6}" destId="{1FD74134-C7E2-48B8-B9D0-9C77D3866C3F}" srcOrd="0" destOrd="0" presId="urn:microsoft.com/office/officeart/2018/5/layout/IconCircleLabelList"/>
    <dgm:cxn modelId="{E2FA318A-83D5-4394-9F0B-2A3E97B69F1B}" type="presOf" srcId="{ED9E2BA7-0AAC-4DB6-A473-C2EC939B2822}" destId="{BB827C4E-D46F-4FD2-919E-893EB9A32BA1}" srcOrd="0" destOrd="0" presId="urn:microsoft.com/office/officeart/2018/5/layout/IconCircleLabelList"/>
    <dgm:cxn modelId="{F95012DB-1CC3-47DE-A714-C8FA3C10608E}" srcId="{45FFFE4E-A7D1-4096-BE88-0188C1A74B18}" destId="{D6E372C5-2A86-4F3B-B8C9-7A03FD1424F1}" srcOrd="0" destOrd="0" parTransId="{04F2421E-A1EB-47B0-9C7C-89B7E99FD303}" sibTransId="{C77E9E32-2641-40A3-B055-B242F7BAD49E}"/>
    <dgm:cxn modelId="{E82764E5-9938-4245-887F-B6C05529A426}" type="presOf" srcId="{D6E372C5-2A86-4F3B-B8C9-7A03FD1424F1}" destId="{93C787CA-7236-4A27-93C9-B9ECB2A2700A}" srcOrd="0" destOrd="0" presId="urn:microsoft.com/office/officeart/2018/5/layout/IconCircleLabelList"/>
    <dgm:cxn modelId="{EA7856FE-ECD8-4387-BFA4-658CACDA97C6}" srcId="{45FFFE4E-A7D1-4096-BE88-0188C1A74B18}" destId="{961E1DF5-BF4E-416B-A858-2177B1C192B6}" srcOrd="4" destOrd="0" parTransId="{67EF15FB-E892-4E1D-A312-894F9ED818A5}" sibTransId="{192736F1-76D0-426E-976F-88E0E4952C94}"/>
    <dgm:cxn modelId="{3AD9E2F3-1CB1-4C69-81BD-175FC2E0D0D4}" type="presParOf" srcId="{19915C98-C26E-41CB-8B1B-2BB1B5C23407}" destId="{C8FCC1E7-6CBD-4BD2-853A-A9BFA2FDF551}" srcOrd="0" destOrd="0" presId="urn:microsoft.com/office/officeart/2018/5/layout/IconCircleLabelList"/>
    <dgm:cxn modelId="{D9E634D8-A777-4BFA-B4BE-9AE1F76370AC}" type="presParOf" srcId="{C8FCC1E7-6CBD-4BD2-853A-A9BFA2FDF551}" destId="{12A89EDD-2921-428B-A53A-F0661CADF28C}" srcOrd="0" destOrd="0" presId="urn:microsoft.com/office/officeart/2018/5/layout/IconCircleLabelList"/>
    <dgm:cxn modelId="{78CE12AE-F48E-4177-83E6-23BC6A8EABD4}" type="presParOf" srcId="{C8FCC1E7-6CBD-4BD2-853A-A9BFA2FDF551}" destId="{85138D96-9E17-4BB1-9DBA-0C4984F6280A}" srcOrd="1" destOrd="0" presId="urn:microsoft.com/office/officeart/2018/5/layout/IconCircleLabelList"/>
    <dgm:cxn modelId="{033C61DC-F39C-48BC-B2D7-CF707F4B0EA4}" type="presParOf" srcId="{C8FCC1E7-6CBD-4BD2-853A-A9BFA2FDF551}" destId="{C64636FB-A634-47EB-B3D3-526FC8783A34}" srcOrd="2" destOrd="0" presId="urn:microsoft.com/office/officeart/2018/5/layout/IconCircleLabelList"/>
    <dgm:cxn modelId="{16791B8D-73E4-42EF-86DD-12F3BD1462F1}" type="presParOf" srcId="{C8FCC1E7-6CBD-4BD2-853A-A9BFA2FDF551}" destId="{93C787CA-7236-4A27-93C9-B9ECB2A2700A}" srcOrd="3" destOrd="0" presId="urn:microsoft.com/office/officeart/2018/5/layout/IconCircleLabelList"/>
    <dgm:cxn modelId="{93954070-C324-4B1B-ABEA-4140F31D5B99}" type="presParOf" srcId="{19915C98-C26E-41CB-8B1B-2BB1B5C23407}" destId="{2E2D5EC6-4631-44E6-8BA8-9715833AE419}" srcOrd="1" destOrd="0" presId="urn:microsoft.com/office/officeart/2018/5/layout/IconCircleLabelList"/>
    <dgm:cxn modelId="{AB533C4E-A139-499C-B5B2-1F0D219E5F4B}" type="presParOf" srcId="{19915C98-C26E-41CB-8B1B-2BB1B5C23407}" destId="{161A179F-7CC2-43F3-835E-E6F590CB437F}" srcOrd="2" destOrd="0" presId="urn:microsoft.com/office/officeart/2018/5/layout/IconCircleLabelList"/>
    <dgm:cxn modelId="{1B51010F-B9D5-4757-A1D5-43688D611A64}" type="presParOf" srcId="{161A179F-7CC2-43F3-835E-E6F590CB437F}" destId="{636CB195-F284-42EE-86E1-D106033D56EA}" srcOrd="0" destOrd="0" presId="urn:microsoft.com/office/officeart/2018/5/layout/IconCircleLabelList"/>
    <dgm:cxn modelId="{779560AD-C084-486E-A99C-32D0127A41BC}" type="presParOf" srcId="{161A179F-7CC2-43F3-835E-E6F590CB437F}" destId="{64BE2252-C918-4BE4-868F-98C61A2176D0}" srcOrd="1" destOrd="0" presId="urn:microsoft.com/office/officeart/2018/5/layout/IconCircleLabelList"/>
    <dgm:cxn modelId="{4E328C55-D37F-4469-96E6-A42D3B94E121}" type="presParOf" srcId="{161A179F-7CC2-43F3-835E-E6F590CB437F}" destId="{375A999C-EC29-4F68-9FF1-5EE4F30D54D4}" srcOrd="2" destOrd="0" presId="urn:microsoft.com/office/officeart/2018/5/layout/IconCircleLabelList"/>
    <dgm:cxn modelId="{875F8D2C-52A2-48E4-AE1E-3C2EE35B49FA}" type="presParOf" srcId="{161A179F-7CC2-43F3-835E-E6F590CB437F}" destId="{3CF8E0F7-5A67-4647-BCB0-E8A28C85A2BB}" srcOrd="3" destOrd="0" presId="urn:microsoft.com/office/officeart/2018/5/layout/IconCircleLabelList"/>
    <dgm:cxn modelId="{88F80EB5-ECF5-43AE-AD51-CCF83F97A645}" type="presParOf" srcId="{19915C98-C26E-41CB-8B1B-2BB1B5C23407}" destId="{8C2D390F-B996-4DC5-B565-38F0E59FBDA1}" srcOrd="3" destOrd="0" presId="urn:microsoft.com/office/officeart/2018/5/layout/IconCircleLabelList"/>
    <dgm:cxn modelId="{2D3F9B07-2B9E-4007-AC61-B655ADC92350}" type="presParOf" srcId="{19915C98-C26E-41CB-8B1B-2BB1B5C23407}" destId="{3BFEF5B8-4610-4D98-A7F1-4CEFA9610AD8}" srcOrd="4" destOrd="0" presId="urn:microsoft.com/office/officeart/2018/5/layout/IconCircleLabelList"/>
    <dgm:cxn modelId="{15FBE924-DFB6-4485-9AC4-AF7F6A9430E0}" type="presParOf" srcId="{3BFEF5B8-4610-4D98-A7F1-4CEFA9610AD8}" destId="{59CC4CE1-EE1A-4090-8D69-FA8A9D1D5891}" srcOrd="0" destOrd="0" presId="urn:microsoft.com/office/officeart/2018/5/layout/IconCircleLabelList"/>
    <dgm:cxn modelId="{A6649575-5AF5-46CB-BCE1-0EE2668B36D8}" type="presParOf" srcId="{3BFEF5B8-4610-4D98-A7F1-4CEFA9610AD8}" destId="{0CEC3893-6724-40E6-9659-EBB1F726F20E}" srcOrd="1" destOrd="0" presId="urn:microsoft.com/office/officeart/2018/5/layout/IconCircleLabelList"/>
    <dgm:cxn modelId="{91156499-310E-4E0B-A40C-3EA474E6BA14}" type="presParOf" srcId="{3BFEF5B8-4610-4D98-A7F1-4CEFA9610AD8}" destId="{B3D2415A-FEA9-4774-AAC5-F6296ED38637}" srcOrd="2" destOrd="0" presId="urn:microsoft.com/office/officeart/2018/5/layout/IconCircleLabelList"/>
    <dgm:cxn modelId="{7CB0D567-7707-4FEC-852A-A67EDEE3CFDB}" type="presParOf" srcId="{3BFEF5B8-4610-4D98-A7F1-4CEFA9610AD8}" destId="{BB827C4E-D46F-4FD2-919E-893EB9A32BA1}" srcOrd="3" destOrd="0" presId="urn:microsoft.com/office/officeart/2018/5/layout/IconCircleLabelList"/>
    <dgm:cxn modelId="{67E60732-9B29-4CE1-A03A-1A0668875BD8}" type="presParOf" srcId="{19915C98-C26E-41CB-8B1B-2BB1B5C23407}" destId="{7A15FFC8-4C11-4FD3-908E-DD691FAB7B57}" srcOrd="5" destOrd="0" presId="urn:microsoft.com/office/officeart/2018/5/layout/IconCircleLabelList"/>
    <dgm:cxn modelId="{6D2E584F-0205-48B2-B308-4C40456FA9C8}" type="presParOf" srcId="{19915C98-C26E-41CB-8B1B-2BB1B5C23407}" destId="{512A0975-0732-40E2-A383-F81243E0EC28}" srcOrd="6" destOrd="0" presId="urn:microsoft.com/office/officeart/2018/5/layout/IconCircleLabelList"/>
    <dgm:cxn modelId="{10E1BB3D-E63F-4635-822B-DADF5F719F3D}" type="presParOf" srcId="{512A0975-0732-40E2-A383-F81243E0EC28}" destId="{A2007BBA-AE35-4F52-B5BA-FECFDB3EE0EE}" srcOrd="0" destOrd="0" presId="urn:microsoft.com/office/officeart/2018/5/layout/IconCircleLabelList"/>
    <dgm:cxn modelId="{A3BC5093-AD22-4C23-B05F-EA171AE52FF0}" type="presParOf" srcId="{512A0975-0732-40E2-A383-F81243E0EC28}" destId="{0F189086-5CCC-4B55-A51E-847F4A93D93B}" srcOrd="1" destOrd="0" presId="urn:microsoft.com/office/officeart/2018/5/layout/IconCircleLabelList"/>
    <dgm:cxn modelId="{6FDD0369-22E2-4AC6-9ACD-69EBD17B6AD1}" type="presParOf" srcId="{512A0975-0732-40E2-A383-F81243E0EC28}" destId="{FE9DFD71-6FB4-404E-8538-845ABDBDB00C}" srcOrd="2" destOrd="0" presId="urn:microsoft.com/office/officeart/2018/5/layout/IconCircleLabelList"/>
    <dgm:cxn modelId="{5A5AEF66-E293-493E-BF6B-619CCA16C602}" type="presParOf" srcId="{512A0975-0732-40E2-A383-F81243E0EC28}" destId="{AD46FB78-1426-4F6C-B1BA-46E1E45C66A6}" srcOrd="3" destOrd="0" presId="urn:microsoft.com/office/officeart/2018/5/layout/IconCircleLabelList"/>
    <dgm:cxn modelId="{617C5CE6-1120-4905-830B-9534071DB53F}" type="presParOf" srcId="{19915C98-C26E-41CB-8B1B-2BB1B5C23407}" destId="{C86AA43B-A2F1-41D6-83E8-E771A7441054}" srcOrd="7" destOrd="0" presId="urn:microsoft.com/office/officeart/2018/5/layout/IconCircleLabelList"/>
    <dgm:cxn modelId="{681EA4B1-FFB6-459E-BB93-2266616E36D6}" type="presParOf" srcId="{19915C98-C26E-41CB-8B1B-2BB1B5C23407}" destId="{6963CDD2-DEA0-41BF-A1A0-C7F1D4610B8C}" srcOrd="8" destOrd="0" presId="urn:microsoft.com/office/officeart/2018/5/layout/IconCircleLabelList"/>
    <dgm:cxn modelId="{75941588-34F6-40B1-A3B0-6D1A191AAA51}" type="presParOf" srcId="{6963CDD2-DEA0-41BF-A1A0-C7F1D4610B8C}" destId="{DD5FA6B9-9B29-4CD5-8203-857F7422E5C0}" srcOrd="0" destOrd="0" presId="urn:microsoft.com/office/officeart/2018/5/layout/IconCircleLabelList"/>
    <dgm:cxn modelId="{67C41296-1A5B-4B0E-955A-2D474E256D00}" type="presParOf" srcId="{6963CDD2-DEA0-41BF-A1A0-C7F1D4610B8C}" destId="{893A1025-422F-4D98-B558-D3C1495660B4}" srcOrd="1" destOrd="0" presId="urn:microsoft.com/office/officeart/2018/5/layout/IconCircleLabelList"/>
    <dgm:cxn modelId="{2ADB0889-DEC1-42C5-883F-6AD378335C31}" type="presParOf" srcId="{6963CDD2-DEA0-41BF-A1A0-C7F1D4610B8C}" destId="{58466D5A-03F4-402A-BB12-6E99BD5A9753}" srcOrd="2" destOrd="0" presId="urn:microsoft.com/office/officeart/2018/5/layout/IconCircleLabelList"/>
    <dgm:cxn modelId="{554CC8DE-F9BF-4DAE-9614-3F7EC6A7C097}" type="presParOf" srcId="{6963CDD2-DEA0-41BF-A1A0-C7F1D4610B8C}" destId="{1FD74134-C7E2-48B8-B9D0-9C77D3866C3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89EDD-2921-428B-A53A-F0661CADF28C}">
      <dsp:nvSpPr>
        <dsp:cNvPr id="0" name=""/>
        <dsp:cNvSpPr/>
      </dsp:nvSpPr>
      <dsp:spPr>
        <a:xfrm>
          <a:off x="333420" y="835113"/>
          <a:ext cx="1028302" cy="10283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38D96-9E17-4BB1-9DBA-0C4984F6280A}">
      <dsp:nvSpPr>
        <dsp:cNvPr id="0" name=""/>
        <dsp:cNvSpPr/>
      </dsp:nvSpPr>
      <dsp:spPr>
        <a:xfrm>
          <a:off x="552567" y="1054260"/>
          <a:ext cx="590009" cy="590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787CA-7236-4A27-93C9-B9ECB2A2700A}">
      <dsp:nvSpPr>
        <dsp:cNvPr id="0" name=""/>
        <dsp:cNvSpPr/>
      </dsp:nvSpPr>
      <dsp:spPr>
        <a:xfrm>
          <a:off x="4701" y="2183707"/>
          <a:ext cx="1685742" cy="10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Protože </a:t>
          </a:r>
          <a:r>
            <a:rPr lang="cs-CZ" sz="1100" kern="1200">
              <a:latin typeface="Trebuchet MS" panose="020B0603020202020204"/>
            </a:rPr>
            <a:t>bychom se naučili hospodařit.</a:t>
          </a:r>
          <a:r>
            <a:rPr lang="cs-CZ" sz="1100" kern="1200"/>
            <a:t> Školní zahradu bychom přeměnili na domácí farmu. Bylo by tam pole a ohrady s užitečnými zvířaty např.</a:t>
          </a:r>
          <a:endParaRPr lang="en-US" sz="1100" kern="1200"/>
        </a:p>
      </dsp:txBody>
      <dsp:txXfrm>
        <a:off x="4701" y="2183707"/>
        <a:ext cx="1685742" cy="1074660"/>
      </dsp:txXfrm>
    </dsp:sp>
    <dsp:sp modelId="{636CB195-F284-42EE-86E1-D106033D56EA}">
      <dsp:nvSpPr>
        <dsp:cNvPr id="0" name=""/>
        <dsp:cNvSpPr/>
      </dsp:nvSpPr>
      <dsp:spPr>
        <a:xfrm>
          <a:off x="2314168" y="835113"/>
          <a:ext cx="1028302" cy="10283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E2252-C918-4BE4-868F-98C61A2176D0}">
      <dsp:nvSpPr>
        <dsp:cNvPr id="0" name=""/>
        <dsp:cNvSpPr/>
      </dsp:nvSpPr>
      <dsp:spPr>
        <a:xfrm>
          <a:off x="2533314" y="1054260"/>
          <a:ext cx="590009" cy="590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8E0F7-5A67-4647-BCB0-E8A28C85A2BB}">
      <dsp:nvSpPr>
        <dsp:cNvPr id="0" name=""/>
        <dsp:cNvSpPr/>
      </dsp:nvSpPr>
      <dsp:spPr>
        <a:xfrm>
          <a:off x="1985448" y="2183707"/>
          <a:ext cx="1685742" cy="10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Kráva</a:t>
          </a:r>
          <a:r>
            <a:rPr lang="cs-CZ" sz="1100" kern="1200">
              <a:latin typeface="Trebuchet MS" panose="020B0603020202020204"/>
            </a:rPr>
            <a:t> </a:t>
          </a:r>
          <a:r>
            <a:rPr lang="cs-CZ" sz="1100" kern="1200"/>
            <a:t>(maso, mléko)</a:t>
          </a:r>
          <a:endParaRPr lang="en-US" sz="1100" kern="1200"/>
        </a:p>
      </dsp:txBody>
      <dsp:txXfrm>
        <a:off x="1985448" y="2183707"/>
        <a:ext cx="1685742" cy="1074660"/>
      </dsp:txXfrm>
    </dsp:sp>
    <dsp:sp modelId="{59CC4CE1-EE1A-4090-8D69-FA8A9D1D5891}">
      <dsp:nvSpPr>
        <dsp:cNvPr id="0" name=""/>
        <dsp:cNvSpPr/>
      </dsp:nvSpPr>
      <dsp:spPr>
        <a:xfrm>
          <a:off x="4294915" y="835113"/>
          <a:ext cx="1028302" cy="10283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C3893-6724-40E6-9659-EBB1F726F20E}">
      <dsp:nvSpPr>
        <dsp:cNvPr id="0" name=""/>
        <dsp:cNvSpPr/>
      </dsp:nvSpPr>
      <dsp:spPr>
        <a:xfrm>
          <a:off x="4514061" y="1054260"/>
          <a:ext cx="590009" cy="5900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27C4E-D46F-4FD2-919E-893EB9A32BA1}">
      <dsp:nvSpPr>
        <dsp:cNvPr id="0" name=""/>
        <dsp:cNvSpPr/>
      </dsp:nvSpPr>
      <dsp:spPr>
        <a:xfrm>
          <a:off x="3966195" y="2183707"/>
          <a:ext cx="1685742" cy="10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Prase</a:t>
          </a:r>
          <a:r>
            <a:rPr lang="cs-CZ" sz="1100" kern="1200">
              <a:latin typeface="Trebuchet MS" panose="020B0603020202020204"/>
            </a:rPr>
            <a:t> </a:t>
          </a:r>
          <a:r>
            <a:rPr lang="cs-CZ" sz="1100" kern="1200"/>
            <a:t>(maso)</a:t>
          </a:r>
          <a:endParaRPr lang="en-US" sz="1100" kern="1200"/>
        </a:p>
      </dsp:txBody>
      <dsp:txXfrm>
        <a:off x="3966195" y="2183707"/>
        <a:ext cx="1685742" cy="1074660"/>
      </dsp:txXfrm>
    </dsp:sp>
    <dsp:sp modelId="{A2007BBA-AE35-4F52-B5BA-FECFDB3EE0EE}">
      <dsp:nvSpPr>
        <dsp:cNvPr id="0" name=""/>
        <dsp:cNvSpPr/>
      </dsp:nvSpPr>
      <dsp:spPr>
        <a:xfrm>
          <a:off x="6275662" y="835113"/>
          <a:ext cx="1028302" cy="10283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89086-5CCC-4B55-A51E-847F4A93D93B}">
      <dsp:nvSpPr>
        <dsp:cNvPr id="0" name=""/>
        <dsp:cNvSpPr/>
      </dsp:nvSpPr>
      <dsp:spPr>
        <a:xfrm>
          <a:off x="6494808" y="1054260"/>
          <a:ext cx="590009" cy="5900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6FB78-1426-4F6C-B1BA-46E1E45C66A6}">
      <dsp:nvSpPr>
        <dsp:cNvPr id="0" name=""/>
        <dsp:cNvSpPr/>
      </dsp:nvSpPr>
      <dsp:spPr>
        <a:xfrm>
          <a:off x="5946942" y="2183707"/>
          <a:ext cx="1685742" cy="10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Slepice</a:t>
          </a:r>
          <a:r>
            <a:rPr lang="cs-CZ" sz="1100" kern="1200">
              <a:latin typeface="Trebuchet MS" panose="020B0603020202020204"/>
            </a:rPr>
            <a:t> </a:t>
          </a:r>
          <a:r>
            <a:rPr lang="cs-CZ" sz="1100" kern="1200"/>
            <a:t>(vejce, maso)</a:t>
          </a:r>
          <a:endParaRPr lang="en-US" sz="1100" kern="1200"/>
        </a:p>
      </dsp:txBody>
      <dsp:txXfrm>
        <a:off x="5946942" y="2183707"/>
        <a:ext cx="1685742" cy="1074660"/>
      </dsp:txXfrm>
    </dsp:sp>
    <dsp:sp modelId="{DD5FA6B9-9B29-4CD5-8203-857F7422E5C0}">
      <dsp:nvSpPr>
        <dsp:cNvPr id="0" name=""/>
        <dsp:cNvSpPr/>
      </dsp:nvSpPr>
      <dsp:spPr>
        <a:xfrm>
          <a:off x="8256409" y="835113"/>
          <a:ext cx="1028302" cy="102830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A1025-422F-4D98-B558-D3C1495660B4}">
      <dsp:nvSpPr>
        <dsp:cNvPr id="0" name=""/>
        <dsp:cNvSpPr/>
      </dsp:nvSpPr>
      <dsp:spPr>
        <a:xfrm>
          <a:off x="8475555" y="1054260"/>
          <a:ext cx="590009" cy="5900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74134-C7E2-48B8-B9D0-9C77D3866C3F}">
      <dsp:nvSpPr>
        <dsp:cNvPr id="0" name=""/>
        <dsp:cNvSpPr/>
      </dsp:nvSpPr>
      <dsp:spPr>
        <a:xfrm>
          <a:off x="7927689" y="2183707"/>
          <a:ext cx="1685742" cy="1074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Potraviny by byly kvalitnější.</a:t>
          </a:r>
          <a:endParaRPr lang="en-US" sz="1100" kern="1200"/>
        </a:p>
      </dsp:txBody>
      <dsp:txXfrm>
        <a:off x="7927689" y="2183707"/>
        <a:ext cx="1685742" cy="1074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2051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593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59767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878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224327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479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62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090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258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9775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140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560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96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801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315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970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ahaonline.cz%2Fclanek%2Fmusite-vedet%2F124810%2Fvelke-srovnani-ceskych-a-polskych-brambor-proc-jsou-zahranicni-levnejsi.html&amp;psig=AOvVaw2MlG3xsM8wqIee8Zn5tPgO&amp;ust=1590477126577000&amp;source=images&amp;cd=vfe&amp;ved=0CAIQjRxqFwoTCJC0ppG7zukCFQAAAAAdAAAAABAD" TargetMode="External"/><Relationship Id="rId7" Type="http://schemas.openxmlformats.org/officeDocument/2006/relationships/hyperlink" Target="https://www.google.com/url?sa=i&amp;url=https%3A%2F%2Fwww.osiva-semena.cz%2Fokurky%2F527-okurka-nakladacka-jemnoostna-mira-f1-cucumis-sativus-semena-okurek-40-ks.html&amp;psig=AOvVaw3l7pmlpwc6GhYrKngHt9d0&amp;ust=1590477698738000&amp;source=images&amp;cd=vfe&amp;ved=0CAIQjRxqFwoTCLCI6Ke9zukCFQAAAAAdAAAAABAD" TargetMode="External"/><Relationship Id="rId2" Type="http://schemas.openxmlformats.org/officeDocument/2006/relationships/hyperlink" Target="https://www.google.com/url?sa=i&amp;url=https%3A%2F%2Fwww.zemedelec.cz%2Fo-tom-jake-bude-letos-sucho-rozhodne-dest-pristich-tydnu%2F&amp;psig=AOvVaw26euOcpwOeolwKWpVJim1V&amp;ust=1590476815847000&amp;source=images&amp;cd=vfe&amp;ved=0CAIQjRxqFwoTCLiY3P-5zukCFQAAAAAdAAAAAB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%3A%2F%2Fzsmsstezery.cz%2Fmravenec-lesni%2Fg-2179%2Fprehravac%3D1%26p1%3D1001&amp;psig=AOvVaw15VbcVyJpI5_IFmzWMgnqy&amp;ust=1590477565503000&amp;source=images&amp;cd=vfe&amp;ved=0CAIQjRxqFwoTCKDkqOS8zukCFQAAAAAdAAAAABAD" TargetMode="External"/><Relationship Id="rId5" Type="http://schemas.openxmlformats.org/officeDocument/2006/relationships/hyperlink" Target="https://www.google.com/url?sa=i&amp;url=https%3A%2F%2Fcs.wikipedia.org%2Fwiki%2FVla%25C5%25A1sk%25C3%25BD_o%25C5%2599ech&amp;psig=AOvVaw3mjoX2iXBrGtdp3E4SReSf&amp;ust=1590477325342000&amp;source=images&amp;cd=vfe&amp;ved=0CAIQjRxqFwoTCPj4xsK8zukCFQAAAAAdAAAAABAD" TargetMode="External"/><Relationship Id="rId4" Type="http://schemas.openxmlformats.org/officeDocument/2006/relationships/hyperlink" Target="https://www.google.com/imgres?imgurl=https%3A%2F%2Fwww.bylinkovo.cz%2Fwp-content%2Fuploads%2F2017%2F02%2FIMG_20170219_202848-678x381.jpg&amp;imgrefurl=https%3A%2F%2Fwww.bylinkovo.cz%2Fmrkev-obecna-zdravi-prospesna-zelenina%2F&amp;tbnid=aJJQdTcOAsUMLM&amp;vet=12ahUKEwiL4vPHu87pAhXEgHMKHarKBSwQMygoegQIARBZ..i&amp;docid=67VivLtxc_BAiM&amp;w=678&amp;h=381&amp;q=mrkev&amp;ved=2ahUKEwiL4vPHu87pAhXEgHMKHarKBSwQMygoegQIARBZ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%3A%2F%2Fwww.lidovky.cz%2Fdomov%2Fpolicie-hleda-zlodeje-ktery-ukradl-a-podrizl-kozu-z-betlema.A191217_100457_ln_domov_ele&amp;psig=AOvVaw2dlj9gf22n5-gWl7XKLiGn&amp;ust=1590479391564000&amp;source=images&amp;cd=vfe&amp;ved=0CAIQjRxqFwoTCOi1j8zDzukCFQAAAAAdAAAAABAD" TargetMode="External"/><Relationship Id="rId3" Type="http://schemas.openxmlformats.org/officeDocument/2006/relationships/hyperlink" Target="https://www.google.com/url?sa=i&amp;url=https%3A%2F%2Fwww.zesemen.cz%2Fkerickova-rajcata%2F2793-rajce-balkonove-kerickove-balkonstar-semena-10-ks.html&amp;psig=AOvVaw0srd4qAX_PL_zc11WbKgKd&amp;ust=1590478306946000&amp;source=images&amp;cd=vfe&amp;ved=0CAIQjRxqFwoTCIDN3ta_zukCFQAAAAAdAAAAABAK" TargetMode="External"/><Relationship Id="rId7" Type="http://schemas.openxmlformats.org/officeDocument/2006/relationships/hyperlink" Target="https://www.google.com/url?sa=i&amp;url=https%3A%2F%2Fwww.irozhlas.cz%2Fveda-technologie%2Fpriroda%2Fovce-kravy-pastva-zdarske-vrchy_1907131846_ako&amp;psig=AOvVaw1dFFPMzLGGZIakehUHLyaK&amp;ust=1590479255761000&amp;source=images&amp;cd=vfe&amp;ved=0CAIQjRxqFwoTCJiyyI7DzukCFQAAAAAdAAAAABAK" TargetMode="External"/><Relationship Id="rId2" Type="http://schemas.openxmlformats.org/officeDocument/2006/relationships/hyperlink" Target="https://www.google.com/url?sa=i&amp;url=https%3A%2F%2Fwww.blesk.cz%2Fclanek%2Fbydleni-hobby%2F541671%2Fkveten-je-idealni-cas-k-sazeni-okurek-jak-na-to-abyste-meli-bohatou-urodu.html&amp;psig=AOvVaw3l7pmlpwc6GhYrKngHt9d0&amp;ust=1590477698738000&amp;source=images&amp;cd=vfe&amp;ved=0CAIQjRxqFwoTCLCI6Ke9zukCFQAAAAAdAAAAABA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%3A%2F%2Fwww.svet-potravin.cz%2Fclanek%2Fneni-krava-jako-krava-vyberte-si-ten-nejlepsi-kousek-hoveziho&amp;psig=AOvVaw1RYcZ4p5N9t1u3nhz5UNac&amp;ust=1590479225060000&amp;source=images&amp;cd=vfe&amp;ved=0CAIQjRxqFwoTCMDOlfrCzukCFQAAAAAdAAAAABAD" TargetMode="External"/><Relationship Id="rId11" Type="http://schemas.openxmlformats.org/officeDocument/2006/relationships/hyperlink" Target="https://www.google.com/url?sa=i&amp;url=https%3A%2F%2Fwww.puzzle-puzzle.cz%2Fdino-puzzle-kun-na-louce-500-dilku-d130513%2F&amp;psig=AOvVaw0zeFZOO7CMAisFKIC6NtoG&amp;ust=1590488242890000&amp;source=images&amp;cd=vfe&amp;ved=0CAIQjRxqFwoTCOj_09XkzukCFQAAAAAdAAAAABAD" TargetMode="External"/><Relationship Id="rId5" Type="http://schemas.openxmlformats.org/officeDocument/2006/relationships/hyperlink" Target="https://www.google.com/url?sa=i&amp;url=https%3A%2F%2Fwww.geocaching.com%2Fseek%2Fcache_details.aspx%3Fguid%3D520b475d-c98b-41cf-811a-6ebb436b6751&amp;psig=AOvVaw2y56Cu05XRT9LLaCIgvJeV&amp;ust=1590478520129000&amp;source=images&amp;cd=vfe&amp;ved=0CAIQjRxqFwoTCKiSjanAzukCFQAAAAAdAAAAABAD" TargetMode="External"/><Relationship Id="rId10" Type="http://schemas.openxmlformats.org/officeDocument/2006/relationships/hyperlink" Target="http://getwallpapers.com/wallpaper/full/5/d/1/941265-farm-animals-wallpaper-1920x1200-download.jpg" TargetMode="External"/><Relationship Id="rId4" Type="http://schemas.openxmlformats.org/officeDocument/2006/relationships/hyperlink" Target="https://www.google.com/url?sa=i&amp;url=https%3A%2F%2Fwww.prazskyden.cz%2Fje-rajce-zelenina-nebo-ovoce-spor-resil-dokonce-nejvyssi-soud-usa%2F&amp;psig=AOvVaw3Dt1R4h8GahdxyLcwV1GYs&amp;ust=1590478476788000&amp;source=images&amp;cd=vfe&amp;ved=0CAIQjRxqFwoTCPjCwZTAzukCFQAAAAAdAAAAABAD" TargetMode="External"/><Relationship Id="rId9" Type="http://schemas.openxmlformats.org/officeDocument/2006/relationships/hyperlink" Target="https://www.google.com/url?sa=i&amp;url=https%3A%2F%2Fecho24.cz%2Fa%2FS6Yhw%2Fsmejici-se-krava-vesvete-lidi&amp;psig=AOvVaw0WFelw63RdV7rWDW6HWtpV&amp;ust=1590479792503000&amp;source=images&amp;cd=vfe&amp;ved=0CAIQjRxqFwoTCMj2r4fFzukCFQAAAAAdAAAAABA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pes, tráva, malé, černá&#10;&#10;Popis vygenerovaný s velmi vysokou mírou spolehlivosti">
            <a:extLst>
              <a:ext uri="{FF2B5EF4-FFF2-40B4-BE49-F238E27FC236}">
                <a16:creationId xmlns:a16="http://schemas.microsoft.com/office/drawing/2014/main" id="{4A9855A8-4C84-4554-9A1E-BC22EB6936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960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E94CFB0-75EE-45C7-8AD4-26C6AA9F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Co by jsme pěstovali na farmě?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791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D0BEBEA-C964-47E6-A79A-FA2F7097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Pěstování </a:t>
            </a:r>
          </a:p>
        </p:txBody>
      </p:sp>
      <p:pic>
        <p:nvPicPr>
          <p:cNvPr id="8" name="Obrázek 8" descr="Obsah obrázku stůl, jídlo, květina, mísa&#10;&#10;Popis vygenerovaný s velmi vysokou mírou spolehlivosti">
            <a:extLst>
              <a:ext uri="{FF2B5EF4-FFF2-40B4-BE49-F238E27FC236}">
                <a16:creationId xmlns:a16="http://schemas.microsoft.com/office/drawing/2014/main" id="{F6C12D12-4202-4C7F-840B-947EBD8BF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901" r="2" b="3226"/>
          <a:stretch/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9E425293-F384-436F-BF80-EAC98B341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t="24011" r="-3" b="9295"/>
          <a:stretch/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4" name="Obrázek 8" descr="Obsah obrázku jídlo, rajče, ovoce, stůl&#10;&#10;Popis vygenerovaný s velmi vysokou mírou spolehlivosti">
            <a:extLst>
              <a:ext uri="{FF2B5EF4-FFF2-40B4-BE49-F238E27FC236}">
                <a16:creationId xmlns:a16="http://schemas.microsoft.com/office/drawing/2014/main" id="{2E61FBF1-CBAE-456F-89EF-0D18F1854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5607" r="2" b="40669"/>
          <a:stretch/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7" name="Obrázek 7" descr="Obsah obrázku exteriér, tráva, ovoce, malé&#10;&#10;Popis vygenerovaný s velmi vysokou mírou spolehlivosti">
            <a:extLst>
              <a:ext uri="{FF2B5EF4-FFF2-40B4-BE49-F238E27FC236}">
                <a16:creationId xmlns:a16="http://schemas.microsoft.com/office/drawing/2014/main" id="{C4ED40C8-0898-4062-A381-A235157CF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249" b="4"/>
          <a:stretch/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50" name="Isosceles Triangle 30">
            <a:extLst>
              <a:ext uri="{FF2B5EF4-FFF2-40B4-BE49-F238E27FC236}">
                <a16:creationId xmlns:a16="http://schemas.microsoft.com/office/drawing/2014/main" id="{E09C6EA1-A72F-431C-A81E-14B793A28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335CC31-F319-461D-9045-F34BF78A2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BCA152-E42A-42E3-8DE8-3C8B59DCB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41DA940-D863-420D-A3F8-9F997C09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Isosceles Triangle 30">
            <a:extLst>
              <a:ext uri="{FF2B5EF4-FFF2-40B4-BE49-F238E27FC236}">
                <a16:creationId xmlns:a16="http://schemas.microsoft.com/office/drawing/2014/main" id="{56E4DBE8-15E2-4BA3-B171-C959C9CD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94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F2E8A-DD39-41F2-8CA2-31BDE9D32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Na farmě by jsme teda měli zvířata.</a:t>
            </a:r>
          </a:p>
          <a:p>
            <a:r>
              <a:rPr lang="en-US"/>
              <a:t>Kromě těch zvířat by jsme chtěli i pěstovat. Protože kdybychom měli pouze maso a mléko moc by jsme se nenajedli. Takže jsme se rozhodli tam udělat i pole a malé sady se stromy. Na dalších stránkách bude ukázka pár potravin.</a:t>
            </a:r>
          </a:p>
        </p:txBody>
      </p:sp>
    </p:spTree>
    <p:extLst>
      <p:ext uri="{BB962C8B-B14F-4D97-AF65-F5344CB8AC3E}">
        <p14:creationId xmlns:p14="http://schemas.microsoft.com/office/powerpoint/2010/main" val="23534160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3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1ABD178-A9FE-4F20-BF97-21ED2EFD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PAPRIKA, OKUREK, RAJČE</a:t>
            </a:r>
          </a:p>
        </p:txBody>
      </p:sp>
      <p:sp>
        <p:nvSpPr>
          <p:cNvPr id="12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E09AA-65B0-40CF-BA6B-381028B23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263" y="2160589"/>
            <a:ext cx="5211607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Paprika, okurek a rajče by jsme používali jako svačinky a přílohy k jídlů. Mají hodně vitamínů a jsou zdravé.</a:t>
            </a:r>
          </a:p>
        </p:txBody>
      </p:sp>
      <p:pic>
        <p:nvPicPr>
          <p:cNvPr id="5" name="Obrázek 5" descr="Obsah obrázku stůl, jídlo, květina, mísa&#10;&#10;Popis vygenerovaný s velmi vysokou mírou spolehlivosti">
            <a:extLst>
              <a:ext uri="{FF2B5EF4-FFF2-40B4-BE49-F238E27FC236}">
                <a16:creationId xmlns:a16="http://schemas.microsoft.com/office/drawing/2014/main" id="{CDD9C70E-8904-4D0B-AA81-82480DAB1A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645" r="-2" b="-2"/>
          <a:stretch/>
        </p:blipFill>
        <p:spPr>
          <a:xfrm>
            <a:off x="6128465" y="767751"/>
            <a:ext cx="3145536" cy="1702963"/>
          </a:xfrm>
          <a:prstGeom prst="rect">
            <a:avLst/>
          </a:prstGeom>
        </p:spPr>
      </p:pic>
      <p:pic>
        <p:nvPicPr>
          <p:cNvPr id="9" name="Obrázek 9" descr="Obsah obrázku jídlo, stůl, mísa, pomeranče&#10;&#10;Popis vygenerovaný s velmi vysokou mírou spolehlivosti">
            <a:extLst>
              <a:ext uri="{FF2B5EF4-FFF2-40B4-BE49-F238E27FC236}">
                <a16:creationId xmlns:a16="http://schemas.microsoft.com/office/drawing/2014/main" id="{620C9EEC-20BE-4160-8745-23B9F85C9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322"/>
          <a:stretch/>
        </p:blipFill>
        <p:spPr>
          <a:xfrm>
            <a:off x="6128465" y="4400282"/>
            <a:ext cx="3145536" cy="1702963"/>
          </a:xfrm>
          <a:prstGeom prst="rect">
            <a:avLst/>
          </a:prstGeom>
        </p:spPr>
      </p:pic>
      <p:pic>
        <p:nvPicPr>
          <p:cNvPr id="8" name="Obrázek 8" descr="Obsah obrázku ovoce, stůl, jídlo, okurka&#10;&#10;Popis vygenerovaný s velmi vysokou mírou spolehlivosti">
            <a:extLst>
              <a:ext uri="{FF2B5EF4-FFF2-40B4-BE49-F238E27FC236}">
                <a16:creationId xmlns:a16="http://schemas.microsoft.com/office/drawing/2014/main" id="{7BBAA65E-836D-4165-9090-08FE3AB1F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66" r="-1" b="18076"/>
          <a:stretch/>
        </p:blipFill>
        <p:spPr>
          <a:xfrm>
            <a:off x="6128465" y="2583794"/>
            <a:ext cx="3145536" cy="17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323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1610D1D-DB93-4A6F-974A-A40AE66E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                 JABLOŇ DOMÁCÍ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F9267E-EDB8-4A87-B7D8-C922D080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2" y="2160589"/>
            <a:ext cx="441071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Jabloň by byla jako zdravá svačinka. Byla by zdravá, čerstvá a chutná. Dělalo by se z jablek spoustu čerstvých pokrmů jako jsou například:</a:t>
            </a:r>
          </a:p>
          <a:p>
            <a:pPr>
              <a:buFont typeface="Wingdings" charset="2"/>
              <a:buChar char="§"/>
            </a:pPr>
            <a:r>
              <a:rPr lang="cs-CZ"/>
              <a:t>Jablečný závin</a:t>
            </a:r>
          </a:p>
          <a:p>
            <a:pPr>
              <a:buFont typeface="Wingdings" charset="2"/>
              <a:buChar char="§"/>
            </a:pPr>
            <a:r>
              <a:rPr lang="cs-CZ"/>
              <a:t>Jablečný mošt</a:t>
            </a:r>
          </a:p>
          <a:p>
            <a:pPr>
              <a:buFont typeface="Wingdings" charset="2"/>
              <a:buChar char="§"/>
            </a:pPr>
            <a:r>
              <a:rPr lang="cs-CZ"/>
              <a:t>Jablečné koláče </a:t>
            </a:r>
          </a:p>
          <a:p>
            <a:pPr marL="285750" indent="-285750"/>
            <a:endParaRPr lang="cs-CZ"/>
          </a:p>
          <a:p>
            <a:pPr>
              <a:buFont typeface="Wingdings" charset="2"/>
              <a:buChar char="§"/>
            </a:pPr>
            <a:r>
              <a:rPr lang="cs-CZ"/>
              <a:t>A různé jiné...</a:t>
            </a:r>
          </a:p>
          <a:p>
            <a:pPr marL="285750" indent="-285750"/>
            <a:endParaRPr lang="cs-CZ"/>
          </a:p>
          <a:p>
            <a:pPr marL="285750" indent="-285750">
              <a:buFont typeface="Wingdings" charset="2"/>
              <a:buChar char="Ø"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  <p:pic>
        <p:nvPicPr>
          <p:cNvPr id="5" name="Obrázek 5" descr="Obsah obrázku zvíře, ovoce, jablko, vsedě&#10;&#10;Popis vygenerovaný s velmi vysokou mírou spolehlivosti">
            <a:extLst>
              <a:ext uri="{FF2B5EF4-FFF2-40B4-BE49-F238E27FC236}">
                <a16:creationId xmlns:a16="http://schemas.microsoft.com/office/drawing/2014/main" id="{BBB3E19E-E57D-4EE5-99E7-8BBFD15D51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2520" y="2159663"/>
            <a:ext cx="3727650" cy="1826549"/>
          </a:xfrm>
          <a:prstGeom prst="rect">
            <a:avLst/>
          </a:prstGeom>
        </p:spPr>
      </p:pic>
      <p:pic>
        <p:nvPicPr>
          <p:cNvPr id="6" name="Obrázek 6" descr="Obsah obrázku ohňostroje, květina, strom, jídlo&#10;&#10;Popis vygenerovaný s velmi vysokou mírou spolehlivosti">
            <a:extLst>
              <a:ext uri="{FF2B5EF4-FFF2-40B4-BE49-F238E27FC236}">
                <a16:creationId xmlns:a16="http://schemas.microsoft.com/office/drawing/2014/main" id="{CD0086CB-BEC8-41DF-A424-1F4CCFB51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072" y="4220840"/>
            <a:ext cx="3944549" cy="18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5321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8FE1345-265A-4A78-BD0E-82C7A67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                 HRUŠEŇ OBECNÁ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06BD35E-C2F8-4F3D-A8AF-872AA3907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2" y="2160589"/>
            <a:ext cx="441071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Čerstvá HRUŠEŇ OBECNÁ by se využívala také na zdravé svačiny do školní jídelny, jako je například:</a:t>
            </a:r>
          </a:p>
          <a:p>
            <a:pPr>
              <a:buFont typeface="Wingdings" charset="2"/>
              <a:buChar char="§"/>
            </a:pPr>
            <a:r>
              <a:rPr lang="cs-CZ"/>
              <a:t>na HRUŠKOVÝ koláč</a:t>
            </a:r>
          </a:p>
          <a:p>
            <a:pPr>
              <a:buFont typeface="Wingdings" charset="2"/>
              <a:buChar char="§"/>
            </a:pPr>
            <a:r>
              <a:rPr lang="cs-CZ"/>
              <a:t>na HRUŠKOVÝ závin</a:t>
            </a:r>
          </a:p>
          <a:p>
            <a:pPr>
              <a:buFont typeface="Wingdings" charset="2"/>
              <a:buChar char="§"/>
            </a:pPr>
            <a:r>
              <a:rPr lang="cs-CZ"/>
              <a:t>A další...</a:t>
            </a:r>
          </a:p>
          <a:p>
            <a:endParaRPr lang="cs-CZ"/>
          </a:p>
          <a:p>
            <a:endParaRPr lang="cs-CZ"/>
          </a:p>
          <a:p>
            <a:pPr>
              <a:buFont typeface="Wingdings" charset="2"/>
              <a:buChar char="§"/>
            </a:pPr>
            <a:r>
              <a:rPr lang="cs-CZ"/>
              <a:t>A na naší školní farmě by se HRUŠEŇ OBECNÁ dala využít jako stín v parném slunném létě.</a:t>
            </a:r>
          </a:p>
          <a:p>
            <a:endParaRPr lang="cs-CZ"/>
          </a:p>
        </p:txBody>
      </p:sp>
      <p:pic>
        <p:nvPicPr>
          <p:cNvPr id="5" name="Obrázek 5" descr="Obsah obrázku květina&#10;&#10;Popis vygenerovaný s velmi vysokou mírou spolehlivosti">
            <a:extLst>
              <a:ext uri="{FF2B5EF4-FFF2-40B4-BE49-F238E27FC236}">
                <a16:creationId xmlns:a16="http://schemas.microsoft.com/office/drawing/2014/main" id="{D3E145EF-148A-4BA7-8FD1-41862D28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071" y="2165691"/>
            <a:ext cx="3944549" cy="1814492"/>
          </a:xfrm>
          <a:prstGeom prst="rect">
            <a:avLst/>
          </a:prstGeom>
        </p:spPr>
      </p:pic>
      <p:pic>
        <p:nvPicPr>
          <p:cNvPr id="6" name="Obrázek 6" descr="Obsah obrázku interiér, černá, tmavé, vsedě&#10;&#10;Popis vygenerovaný s velmi vysokou mírou spolehlivosti">
            <a:extLst>
              <a:ext uri="{FF2B5EF4-FFF2-40B4-BE49-F238E27FC236}">
                <a16:creationId xmlns:a16="http://schemas.microsoft.com/office/drawing/2014/main" id="{259FAC44-5C51-4FFB-B33D-29DE2DAC4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24072" y="4220840"/>
            <a:ext cx="3944549" cy="18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030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BDA0F43-0197-47A1-991A-509675AE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          JAHODOVNÍK VELKOPLODÝ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2FAE4E-E46F-4740-902F-15477038F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2" y="2160589"/>
            <a:ext cx="441071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JAHODOVNÍK VELKOPLODÝ by byl na dobré sladké obědy, ale I na čerstvé svačiny jako jsou tyto pokrmy:</a:t>
            </a:r>
          </a:p>
          <a:p>
            <a:pPr>
              <a:buFont typeface="Wingdings" charset="2"/>
              <a:buChar char="§"/>
            </a:pPr>
            <a:r>
              <a:rPr lang="cs-CZ" err="1"/>
              <a:t>Plněné</a:t>
            </a:r>
            <a:r>
              <a:rPr lang="cs-CZ"/>
              <a:t> </a:t>
            </a:r>
            <a:r>
              <a:rPr lang="cs-CZ" err="1"/>
              <a:t>jahodové</a:t>
            </a:r>
            <a:r>
              <a:rPr lang="cs-CZ"/>
              <a:t> knedlíky</a:t>
            </a:r>
          </a:p>
          <a:p>
            <a:pPr>
              <a:buFont typeface="Wingdings" charset="2"/>
              <a:buChar char="§"/>
            </a:pPr>
            <a:r>
              <a:rPr lang="cs-CZ" err="1"/>
              <a:t>Jahodový</a:t>
            </a:r>
            <a:r>
              <a:rPr lang="cs-CZ"/>
              <a:t> koláč</a:t>
            </a:r>
          </a:p>
          <a:p>
            <a:pPr>
              <a:buFont typeface="Wingdings" charset="2"/>
              <a:buChar char="§"/>
            </a:pPr>
            <a:r>
              <a:rPr lang="cs-CZ" err="1"/>
              <a:t>Čerstvý</a:t>
            </a:r>
            <a:r>
              <a:rPr lang="cs-CZ"/>
              <a:t> </a:t>
            </a:r>
            <a:r>
              <a:rPr lang="cs-CZ" err="1"/>
              <a:t>nápoj</a:t>
            </a:r>
            <a:r>
              <a:rPr lang="cs-CZ"/>
              <a:t> z jahod</a:t>
            </a:r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r>
              <a:rPr lang="cs-CZ"/>
              <a:t>A </a:t>
            </a:r>
            <a:r>
              <a:rPr lang="cs-CZ" err="1"/>
              <a:t>další</a:t>
            </a:r>
            <a:r>
              <a:rPr lang="cs-CZ"/>
              <a:t>.... </a:t>
            </a:r>
            <a:r>
              <a:rPr lang="cs-CZ" err="1"/>
              <a:t>Také</a:t>
            </a:r>
            <a:r>
              <a:rPr lang="cs-CZ"/>
              <a:t> by </a:t>
            </a:r>
            <a:r>
              <a:rPr lang="cs-CZ" err="1"/>
              <a:t>krásně</a:t>
            </a:r>
            <a:r>
              <a:rPr lang="cs-CZ"/>
              <a:t> </a:t>
            </a:r>
            <a:r>
              <a:rPr lang="cs-CZ" err="1"/>
              <a:t>provoněly</a:t>
            </a:r>
            <a:r>
              <a:rPr lang="cs-CZ"/>
              <a:t> </a:t>
            </a:r>
            <a:r>
              <a:rPr lang="cs-CZ" err="1"/>
              <a:t>naši</a:t>
            </a:r>
            <a:r>
              <a:rPr lang="cs-CZ"/>
              <a:t> </a:t>
            </a:r>
            <a:r>
              <a:rPr lang="cs-CZ" err="1"/>
              <a:t>školní</a:t>
            </a:r>
            <a:r>
              <a:rPr lang="cs-CZ"/>
              <a:t> farmu...</a:t>
            </a:r>
          </a:p>
        </p:txBody>
      </p:sp>
      <p:pic>
        <p:nvPicPr>
          <p:cNvPr id="5" name="Obrázek 5" descr="Obsah obrázku jídlo, vsedě, váza, černá&#10;&#10;Popis vygenerovaný s velmi vysokou mírou spolehlivosti">
            <a:extLst>
              <a:ext uri="{FF2B5EF4-FFF2-40B4-BE49-F238E27FC236}">
                <a16:creationId xmlns:a16="http://schemas.microsoft.com/office/drawing/2014/main" id="{E8257EA5-4DA3-47DF-ADCF-20CF26D4E7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2520" y="2159663"/>
            <a:ext cx="3727650" cy="1826549"/>
          </a:xfrm>
          <a:prstGeom prst="rect">
            <a:avLst/>
          </a:prstGeom>
        </p:spPr>
      </p:pic>
      <p:pic>
        <p:nvPicPr>
          <p:cNvPr id="6" name="Obrázek 6" descr="Obsah obrázku váza, květina, bílá, rostlina&#10;&#10;Popis vygenerovaný s velmi vysokou mírou spolehlivosti">
            <a:extLst>
              <a:ext uri="{FF2B5EF4-FFF2-40B4-BE49-F238E27FC236}">
                <a16:creationId xmlns:a16="http://schemas.microsoft.com/office/drawing/2014/main" id="{A8772504-B962-4346-9421-9C3FDDE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521" y="4214812"/>
            <a:ext cx="3727650" cy="18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0578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3045-9DF7-4291-B542-0D53DCF8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                 VLAŠSKÝ OŘECH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E07F6-E98A-4C4F-9CF5-95AD3B76C0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VLAŠSKÉ OŘECHY jsou starou potravinou, proto by jsme ho na školní zahradu zasadili. Jedli ho naši dávní předchůdci už v neolitu. Jsou velice výživné a i dětí podporují vývoj mozku. Konzumace Vlašských ořechů má proti zánětlivé vlastnosti, které se projevují u cévních a srdečních chorob. Ve školní jídelně v jídelníčku by se pokrmy z VLAŠSKÝCH OŘECHŮ vyjímaly.</a:t>
            </a:r>
          </a:p>
        </p:txBody>
      </p:sp>
      <p:pic>
        <p:nvPicPr>
          <p:cNvPr id="5" name="Obrázek 5" descr="Obsah obrázku jídlo, ovoce, vsedě, stůl&#10;&#10;Popis vygenerovaný s velmi vysokou mírou spolehlivosti">
            <a:extLst>
              <a:ext uri="{FF2B5EF4-FFF2-40B4-BE49-F238E27FC236}">
                <a16:creationId xmlns:a16="http://schemas.microsoft.com/office/drawing/2014/main" id="{78DAED16-93D8-4DB9-82CF-A9ABCABB0F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52994" y="2017522"/>
            <a:ext cx="3557867" cy="2385172"/>
          </a:xfrm>
        </p:spPr>
      </p:pic>
    </p:spTree>
    <p:extLst>
      <p:ext uri="{BB962C8B-B14F-4D97-AF65-F5344CB8AC3E}">
        <p14:creationId xmlns:p14="http://schemas.microsoft.com/office/powerpoint/2010/main" val="96425854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8B38F3C-F908-4B0A-B81C-C5319671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329" y="422694"/>
            <a:ext cx="4583914" cy="12920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MRKEV OBECNÁ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92D243E-90FB-40B0-82E6-4D961B502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61" y="2160589"/>
            <a:ext cx="2930517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Mrkev je zdravá a má v sobě vitamín B,C a E. Dá se  využít mnoha způsoby. My by jsme ji využívali na:</a:t>
            </a:r>
          </a:p>
          <a:p>
            <a:pPr>
              <a:buFont typeface="Wingdings" charset="2"/>
              <a:buChar char="§"/>
            </a:pPr>
            <a:r>
              <a:rPr lang="cs-CZ"/>
              <a:t>Omáčky</a:t>
            </a:r>
          </a:p>
          <a:p>
            <a:pPr>
              <a:buFont typeface="Wingdings" charset="2"/>
              <a:buChar char="§"/>
            </a:pPr>
            <a:r>
              <a:rPr lang="cs-CZ"/>
              <a:t>Pomazánky</a:t>
            </a:r>
          </a:p>
          <a:p>
            <a:pPr>
              <a:buFont typeface="Wingdings" charset="2"/>
              <a:buChar char="§"/>
            </a:pPr>
            <a:r>
              <a:rPr lang="cs-CZ"/>
              <a:t>Mošt</a:t>
            </a:r>
          </a:p>
          <a:p>
            <a:pPr>
              <a:buFont typeface="Wingdings" charset="2"/>
              <a:buChar char="§"/>
            </a:pPr>
            <a:r>
              <a:rPr lang="cs-CZ"/>
              <a:t>Dort</a:t>
            </a:r>
          </a:p>
        </p:txBody>
      </p:sp>
      <p:pic>
        <p:nvPicPr>
          <p:cNvPr id="32" name="Obrázek 33" descr="Obsah obrázku rostlina, květina, vsedě, tmavé&#10;&#10;Popis vygenerovaný s velmi vysokou mírou spolehlivosti">
            <a:extLst>
              <a:ext uri="{FF2B5EF4-FFF2-40B4-BE49-F238E27FC236}">
                <a16:creationId xmlns:a16="http://schemas.microsoft.com/office/drawing/2014/main" id="{05FEC871-F0AD-448A-B984-40E90711F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4337" y="1224403"/>
            <a:ext cx="5421162" cy="2480181"/>
          </a:xfrm>
          <a:prstGeom prst="rect">
            <a:avLst/>
          </a:prstGeom>
        </p:spPr>
      </p:pic>
      <p:pic>
        <p:nvPicPr>
          <p:cNvPr id="12" name="Obrázek 12" descr="Obsah obrázku mrkev, zelenina, rostlina, jídlo&#10;&#10;Popis vygenerovaný s velmi vysokou mírou spolehlivosti">
            <a:extLst>
              <a:ext uri="{FF2B5EF4-FFF2-40B4-BE49-F238E27FC236}">
                <a16:creationId xmlns:a16="http://schemas.microsoft.com/office/drawing/2014/main" id="{4447C697-B253-4620-A4C9-4A071AE72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9" r="9256" b="-2"/>
          <a:stretch/>
        </p:blipFill>
        <p:spPr>
          <a:xfrm>
            <a:off x="5448575" y="3712190"/>
            <a:ext cx="2232688" cy="26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000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2AD60B-97A9-4275-B222-2DDF7A8E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           LILEK BRAMBOR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90D094-9E86-4F6E-AD37-D35FFA94F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/>
              <a:t>LILEK BRAMBOR </a:t>
            </a:r>
            <a:r>
              <a:rPr lang="cs-CZ"/>
              <a:t>bychom využívali do: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/>
              <a:t>kuchyně školní jídelny na výrobu dobrých obědů 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/>
              <a:t>domácích potravin: například na bramboráky, přílohy k hlavnímu jídlu a nebo k výrobě bramborových knedlíků.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/>
              <a:t>Lilek brambor se začal zaujímat v 19. Století a od té doby ho jíme do dnes.</a:t>
            </a:r>
          </a:p>
          <a:p>
            <a:pPr marL="0">
              <a:lnSpc>
                <a:spcPct val="90000"/>
              </a:lnSpc>
            </a:pPr>
            <a:endParaRPr lang="en-US"/>
          </a:p>
        </p:txBody>
      </p:sp>
      <p:pic>
        <p:nvPicPr>
          <p:cNvPr id="5" name="Obrázek 5" descr="Obsah obrázku jídlo, exteriér, vsedě, stůl&#10;&#10;Popis vygenerovaný s velmi vysokou mírou spolehlivosti">
            <a:extLst>
              <a:ext uri="{FF2B5EF4-FFF2-40B4-BE49-F238E27FC236}">
                <a16:creationId xmlns:a16="http://schemas.microsoft.com/office/drawing/2014/main" id="{C1022A4F-FDC2-47B3-AE04-B18A7A7C5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642" r="4494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1059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BC38BB0-DCC7-4C59-A2A7-B1B66558BF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sz="5400"/>
              <a:t>Úrodné půdní typy, které chceme na pole.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4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DAC6A0-E816-47AF-8238-2041ADAB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cs-CZ"/>
              <a:t>Proč farmu ve škole?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3FE971E-2881-48A8-B91B-0394B4C91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13137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805031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AA2DD03-CF5B-44ED-8586-24AECFD84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ČERNOZEM</a:t>
            </a:r>
            <a:br>
              <a:rPr lang="en-US"/>
            </a:b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F0F94-7E39-4565-A59C-AE8C8A116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Nejúrodnější půda je ČERNOZEM.</a:t>
            </a:r>
          </a:p>
          <a:p>
            <a:pPr>
              <a:buFont typeface="Wingdings" charset="2"/>
              <a:buChar char="§"/>
            </a:pPr>
            <a:r>
              <a:rPr lang="cs-CZ"/>
              <a:t>Je typická pro oblasti stepí a lesostepí.</a:t>
            </a:r>
          </a:p>
          <a:p>
            <a:pPr>
              <a:buFont typeface="Wingdings" charset="2"/>
              <a:buChar char="§"/>
            </a:pPr>
            <a:endParaRPr lang="en-US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7B7B7D57-F2F8-48AF-852C-B0BBE6FCA7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445" r="36009" b="1"/>
          <a:stretch/>
        </p:blipFill>
        <p:spPr>
          <a:xfrm>
            <a:off x="20" y="25879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688645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4DFA08-D272-4F88-85BD-BD77244E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HNĚDOZEM</a:t>
            </a:r>
            <a:br>
              <a:rPr lang="en-US"/>
            </a:br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C0548E-6865-48EA-A519-1346837EB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HNĚDOZEM je méně úrodná než černozem.</a:t>
            </a:r>
          </a:p>
          <a:p>
            <a:pPr>
              <a:buFont typeface="Wingdings" charset="2"/>
              <a:buChar char="§"/>
            </a:pPr>
            <a:r>
              <a:rPr lang="cs-CZ"/>
              <a:t>Je typická svou barvou, kterou má v názvu - hnědou.</a:t>
            </a:r>
          </a:p>
          <a:p>
            <a:pPr>
              <a:buFont typeface="Wingdings" charset="2"/>
              <a:buChar char="§"/>
            </a:pPr>
            <a:r>
              <a:rPr lang="cs-CZ"/>
              <a:t>Na zemědělství se dá využívat.</a:t>
            </a:r>
          </a:p>
          <a:p>
            <a:pPr>
              <a:buFont typeface="Wingdings" charset="2"/>
              <a:buChar char="§"/>
            </a:pPr>
            <a:endParaRPr lang="cs-CZ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1A6E15C-2B65-4BE4-905F-C0D8707CC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816" r="37998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782905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B3CB352-C1C9-4BD0-8BE7-E6B69FC3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sz="5400"/>
              <a:t>Neúrodné půdní typy, které se na pole nehodí.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268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CDBBA-F301-44F3-BC98-B130D1A4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PODZOL</a:t>
            </a:r>
            <a:br>
              <a:rPr lang="en-US"/>
            </a:br>
            <a:endParaRPr lang="en-US" kern="1200">
              <a:latin typeface="+mj-lt"/>
            </a:endParaRP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1E775D22-88A1-41DB-B936-D80E67BE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Podzol je neúrodná půda.</a:t>
            </a:r>
          </a:p>
          <a:p>
            <a:pPr>
              <a:buFont typeface="Wingdings" charset="2"/>
              <a:buChar char="§"/>
            </a:pPr>
            <a:r>
              <a:rPr lang="cs-CZ"/>
              <a:t>Nerostou na ní ani stromy.</a:t>
            </a:r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endParaRPr lang="cs-CZ"/>
          </a:p>
          <a:p>
            <a:pPr>
              <a:buFont typeface="Wingdings" charset="2"/>
              <a:buChar char="§"/>
            </a:pPr>
            <a:r>
              <a:rPr lang="cs-CZ"/>
              <a:t>Na naši farmu by se tato půda nehodila, protože by se na ní nedalo nic pěstovat.</a:t>
            </a:r>
          </a:p>
        </p:txBody>
      </p:sp>
      <p:pic>
        <p:nvPicPr>
          <p:cNvPr id="21" name="Obrázek 21" descr="Obsah obrázku cihla, vsedě, budova, hodiny&#10;&#10;Popis vygenerovaný s velmi vysokou mírou spolehlivosti">
            <a:extLst>
              <a:ext uri="{FF2B5EF4-FFF2-40B4-BE49-F238E27FC236}">
                <a16:creationId xmlns:a16="http://schemas.microsoft.com/office/drawing/2014/main" id="{D5D644BA-E19F-4FA4-B6DB-BEC2F769B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6" r="31584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702916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89D070-AA47-41ED-9416-ECA01769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232" y="2320506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VODA</a:t>
            </a:r>
            <a:endParaRPr lang="en-US" sz="60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Grafický objekt 4" descr="Vlna">
            <a:extLst>
              <a:ext uri="{FF2B5EF4-FFF2-40B4-BE49-F238E27FC236}">
                <a16:creationId xmlns:a16="http://schemas.microsoft.com/office/drawing/2014/main" id="{05AEA2A0-B521-400A-B7AC-7F1DB4C9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742" y="1501930"/>
            <a:ext cx="3856774" cy="3856774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C88F0DD-BE04-42C9-8D4C-59C0628F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008" y="3527442"/>
            <a:ext cx="4512988" cy="3317938"/>
          </a:xfrm>
        </p:spPr>
        <p:txBody>
          <a:bodyPr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9223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0CCFEDE-4774-4CA4-960E-F5B43D9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ODPAŘOVÁNÍ VODY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D43266-E0A4-4839-A6D9-AB7C922E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Vypařování</a:t>
            </a:r>
            <a:r>
              <a:rPr lang="en-US"/>
              <a:t> je skupenská přeměna, při které se kapalina mění na plyn pouze z povrchu (ne z celého objemu, jako při varu). Kapalina při vypařování odebírá teplo z okolí.</a:t>
            </a:r>
          </a:p>
        </p:txBody>
      </p:sp>
      <p:pic>
        <p:nvPicPr>
          <p:cNvPr id="3" name="Obrázek 5" descr="Obsah obrázku dort, vsedě, kouř, hledání&#10;&#10;Popis vygenerovaný s velmi vysokou mírou spolehlivosti">
            <a:extLst>
              <a:ext uri="{FF2B5EF4-FFF2-40B4-BE49-F238E27FC236}">
                <a16:creationId xmlns:a16="http://schemas.microsoft.com/office/drawing/2014/main" id="{C07BB950-249E-44E5-B85C-1D3BF7A94B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574" r="14374" b="2"/>
          <a:stretch/>
        </p:blipFill>
        <p:spPr>
          <a:xfrm>
            <a:off x="1598" y="2159333"/>
            <a:ext cx="6343579" cy="47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9144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B9C1F-8C0F-4275-99E3-C3313CD2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OBLAKA A KONDENZACE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43F67D5-E15D-4E66-8FD5-42B7C963A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>
                <a:ea typeface="+mn-lt"/>
                <a:cs typeface="+mn-lt"/>
              </a:rPr>
              <a:t>Kapalnění neboli kondenzace je  přeměna, při které se plyn mění na kapalinu. </a:t>
            </a:r>
            <a:endParaRPr lang="cs-CZ" sz="1700"/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Opakem kondenzace je odpařování vody.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>
                <a:ea typeface="+mn-lt"/>
                <a:cs typeface="+mn-lt"/>
              </a:rPr>
              <a:t>Oblak, je soustava malých částic vody nebo ledu v atmosféře. Oblaky vznikají tehdy, když se vlhkost vzduchu zkondenzuje na kapky nebo ledové krystalky. </a:t>
            </a:r>
            <a:endParaRPr lang="cs-CZ" sz="1700"/>
          </a:p>
        </p:txBody>
      </p:sp>
      <p:pic>
        <p:nvPicPr>
          <p:cNvPr id="3" name="Obrázek 4" descr="Obsah obrázku stůl, dort, jídlo, kouř&#10;&#10;Popis vygenerovaný s velmi vysokou mírou spolehlivosti">
            <a:extLst>
              <a:ext uri="{FF2B5EF4-FFF2-40B4-BE49-F238E27FC236}">
                <a16:creationId xmlns:a16="http://schemas.microsoft.com/office/drawing/2014/main" id="{6F80A38D-BFCB-4722-95EA-BB4E1F24E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4" r="19054" b="2"/>
          <a:stretch/>
        </p:blipFill>
        <p:spPr>
          <a:xfrm>
            <a:off x="-645383" y="1713632"/>
            <a:ext cx="7119957" cy="51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901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190A5B-8F85-4F61-89C1-5B9806BB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SRÁŽKY A VSAKOVÁNÍ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3A9CCB-E0F2-4F14-B6B8-E6F834B7E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/>
              <a:t>Vsakování se také nazývá INFILTRACE.</a:t>
            </a:r>
          </a:p>
          <a:p>
            <a:pPr>
              <a:lnSpc>
                <a:spcPct val="90000"/>
              </a:lnSpc>
            </a:pPr>
            <a:r>
              <a:rPr lang="en-US" sz="1300"/>
              <a:t>Jde o to, že se voda vsákne do půdy, a tu vodu využijí rostliny.</a:t>
            </a:r>
          </a:p>
          <a:p>
            <a:pPr>
              <a:lnSpc>
                <a:spcPct val="90000"/>
              </a:lnSpc>
            </a:pPr>
            <a:endParaRPr lang="en-US" sz="1300"/>
          </a:p>
          <a:p>
            <a:pPr>
              <a:lnSpc>
                <a:spcPct val="90000"/>
              </a:lnSpc>
            </a:pPr>
            <a:r>
              <a:rPr lang="en-US" sz="1300"/>
              <a:t>Srážky jsou jednou z hlavních částic koloběhu vody.</a:t>
            </a:r>
          </a:p>
          <a:p>
            <a:pPr>
              <a:lnSpc>
                <a:spcPct val="90000"/>
              </a:lnSpc>
            </a:pPr>
            <a:r>
              <a:rPr lang="en-US" sz="1300"/>
              <a:t>Atmosférické </a:t>
            </a:r>
            <a:r>
              <a:rPr lang="en-US" sz="1300" b="1"/>
              <a:t>srážky</a:t>
            </a:r>
            <a:r>
              <a:rPr lang="en-US" sz="1300"/>
              <a:t> jsou pojem zahrnující velkou část hydrometeorů. Jedná se o soustavu částic vody, vzniklých kondenzací vodní páry nebo sublimací nebo podobně (například zdvižením větrem z povrchu země), které padají z atmosféry na zemský povrch či kondenzují přímo na zemském povrchu.</a:t>
            </a:r>
          </a:p>
        </p:txBody>
      </p:sp>
      <p:pic>
        <p:nvPicPr>
          <p:cNvPr id="7" name="Obrázek 7" descr="Obsah obrázku stůl, dort, vsedě, hledání&#10;&#10;Popis vygenerovaný s velmi vysokou mírou spolehlivosti">
            <a:extLst>
              <a:ext uri="{FF2B5EF4-FFF2-40B4-BE49-F238E27FC236}">
                <a16:creationId xmlns:a16="http://schemas.microsoft.com/office/drawing/2014/main" id="{605FD440-9FB1-4B9F-8066-0E8ED5ABC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987" r="12961" b="2"/>
          <a:stretch/>
        </p:blipFill>
        <p:spPr>
          <a:xfrm>
            <a:off x="1598" y="2245595"/>
            <a:ext cx="6343579" cy="461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507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364823E-2586-431B-A4D1-CF137F48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DÉŠŤ</a:t>
            </a:r>
          </a:p>
        </p:txBody>
      </p:sp>
      <p:sp>
        <p:nvSpPr>
          <p:cNvPr id="20" name="Zástupný obsah 19">
            <a:extLst>
              <a:ext uri="{FF2B5EF4-FFF2-40B4-BE49-F238E27FC236}">
                <a16:creationId xmlns:a16="http://schemas.microsoft.com/office/drawing/2014/main" id="{9EA84A98-97B3-44EB-A02E-7EB83584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Déšť hraje hlavní roli v hydrologickém cyklu, ve kterém je voda vypařená z oceánů do atmosféry a tak vznikají oblaky, z nichž vypadávají srážky v podobě deště.</a:t>
            </a:r>
            <a:r>
              <a:rPr lang="en-US"/>
              <a:t> </a:t>
            </a:r>
            <a:endParaRPr lang="en-US" baseline="30000"/>
          </a:p>
        </p:txBody>
      </p:sp>
      <p:pic>
        <p:nvPicPr>
          <p:cNvPr id="5" name="Obrázek 6" descr="Obsah obrázku kouř, stůl, vsedě, dort&#10;&#10;Popis vygenerovaný s velmi vysokou mírou spolehlivosti">
            <a:extLst>
              <a:ext uri="{FF2B5EF4-FFF2-40B4-BE49-F238E27FC236}">
                <a16:creationId xmlns:a16="http://schemas.microsoft.com/office/drawing/2014/main" id="{D703E048-483A-4357-8280-210304F876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547" r="17401" b="2"/>
          <a:stretch/>
        </p:blipFill>
        <p:spPr>
          <a:xfrm>
            <a:off x="-602251" y="2159332"/>
            <a:ext cx="6947429" cy="47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372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CEDCF-1D30-4DCC-B120-7EF512D3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SNÍH</a:t>
            </a:r>
            <a:endParaRPr lang="en-US">
              <a:ea typeface="+mj-lt"/>
              <a:cs typeface="+mj-lt"/>
            </a:endParaRPr>
          </a:p>
          <a:p>
            <a:endParaRPr lang="en-US" kern="1200">
              <a:latin typeface="+mj-lt"/>
            </a:endParaRP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7B7178C-3D4A-49C0-91CE-1AC05BC8E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421429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err="1"/>
              <a:t>Sníh</a:t>
            </a:r>
            <a:r>
              <a:rPr lang="en-US"/>
              <a:t> je forma </a:t>
            </a:r>
            <a:r>
              <a:rPr lang="en-US" err="1"/>
              <a:t>ledu</a:t>
            </a:r>
            <a:r>
              <a:rPr lang="en-US"/>
              <a:t>.</a:t>
            </a:r>
          </a:p>
          <a:p>
            <a:pPr>
              <a:buFont typeface="Wingdings" charset="2"/>
              <a:buChar char="§"/>
            </a:pPr>
            <a:r>
              <a:rPr lang="en-US"/>
              <a:t>Je to </a:t>
            </a:r>
            <a:r>
              <a:rPr lang="en-US" err="1"/>
              <a:t>pevné</a:t>
            </a:r>
            <a:r>
              <a:rPr lang="en-US"/>
              <a:t> </a:t>
            </a:r>
            <a:r>
              <a:rPr lang="en-US" err="1"/>
              <a:t>skupenství</a:t>
            </a:r>
            <a:r>
              <a:rPr lang="en-US"/>
              <a:t> </a:t>
            </a:r>
            <a:r>
              <a:rPr lang="en-US" err="1"/>
              <a:t>vody</a:t>
            </a:r>
            <a:r>
              <a:rPr lang="en-US"/>
              <a:t>.</a:t>
            </a:r>
          </a:p>
          <a:p>
            <a:pPr>
              <a:buFont typeface="Wingdings" charset="2"/>
              <a:buChar char="§"/>
            </a:pPr>
            <a:r>
              <a:rPr lang="en-US">
                <a:ea typeface="+mn-lt"/>
                <a:cs typeface="+mn-lt"/>
              </a:rPr>
              <a:t>Je </a:t>
            </a:r>
            <a:r>
              <a:rPr lang="en-US" err="1">
                <a:ea typeface="+mn-lt"/>
                <a:cs typeface="+mn-lt"/>
              </a:rPr>
              <a:t>tvořen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ledovými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krystalky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seskupenými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sněhových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vloček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</p:txBody>
      </p:sp>
      <p:pic>
        <p:nvPicPr>
          <p:cNvPr id="4" name="Obrázek 4" descr="Obsah obrázku kouř, černá, stůl, letecká doprava&#10;&#10;Popis vygenerovaný s velmi vysokou mírou spolehlivosti">
            <a:extLst>
              <a:ext uri="{FF2B5EF4-FFF2-40B4-BE49-F238E27FC236}">
                <a16:creationId xmlns:a16="http://schemas.microsoft.com/office/drawing/2014/main" id="{02C745C0-474D-4646-90AD-E22C7B3B5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48" b="2"/>
          <a:stretch/>
        </p:blipFill>
        <p:spPr>
          <a:xfrm>
            <a:off x="1599" y="1641747"/>
            <a:ext cx="7119956" cy="5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3612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bjekt, včelí plástev, jídlo, fotka&#10;&#10;Popis vygenerovaný s velmi vysokou mírou spolehlivosti">
            <a:extLst>
              <a:ext uri="{FF2B5EF4-FFF2-40B4-BE49-F238E27FC236}">
                <a16:creationId xmlns:a16="http://schemas.microsoft.com/office/drawing/2014/main" id="{8AC9CAAB-72D4-4FB1-A411-AD9932D6F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48" b="3025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Co si myslíte, že to je?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cs-CZ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5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47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9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1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449CEA0-3247-4AE2-814F-F89BF03E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sz="4800"/>
              <a:t>Jak vyřešit málo vody a škodlivý hmyz?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898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716E271-8946-4EDC-B7CF-8701A02D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/>
              <a:t>Nedostatek vody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7F3305-62A9-40B3-9483-E26E0EF6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Trochu zahrady by jsme věnovali vodě. Založili by jsme rybníček kde by byla dešťová voda. S vodou z rybníčku by jsme zalívali pole a dávali napít zvířatům.</a:t>
            </a:r>
          </a:p>
          <a:p>
            <a:pPr>
              <a:buFont typeface="Wingdings" charset="2"/>
              <a:buChar char="§"/>
            </a:pPr>
            <a:r>
              <a:rPr lang="cs-CZ"/>
              <a:t>Ale také by jsme se snažily postavit různé nádrže na zadržení dešťové vody, aby jí bylo více.</a:t>
            </a:r>
          </a:p>
        </p:txBody>
      </p:sp>
      <p:pic>
        <p:nvPicPr>
          <p:cNvPr id="3" name="Obrázek 5" descr="Obsah obrázku strom, pták, voda, květina&#10;&#10;Popis vygenerovaný s velmi vysokou mírou spolehlivosti">
            <a:extLst>
              <a:ext uri="{FF2B5EF4-FFF2-40B4-BE49-F238E27FC236}">
                <a16:creationId xmlns:a16="http://schemas.microsoft.com/office/drawing/2014/main" id="{0376C1F4-8B42-49A8-8202-8B5FF9D7B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09" r="7680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969680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5C2EE4-5B7B-4BFA-92BD-C3247881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Škodlivý hmyz</a:t>
            </a:r>
          </a:p>
          <a:p>
            <a:endParaRPr lang="cs-CZ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3C833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09E4F3-2279-4C8C-AC45-E17CA6D67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770" y="2160589"/>
            <a:ext cx="554973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Jedním ze škodlivého hmyzu je Mandelinka bramborová. Její larvy ožírají listy brambor.</a:t>
            </a:r>
            <a:endParaRPr lang="cs-CZ"/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Abychom zabránili škůdcům jako je Mandelinka vyráběli bychom přírodní postřik. Napadlo nás ho udělat třeba z citrónu. Protože je kyselý. Nebo </a:t>
            </a:r>
            <a:r>
              <a:rPr lang="cs-CZ" sz="1700" err="1"/>
              <a:t>bysme</a:t>
            </a:r>
            <a:r>
              <a:rPr lang="cs-CZ" sz="1700"/>
              <a:t> vyluhovali mátu, bazalku atd.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Postřik na mravence by musel být jiný. Měl by být třeba z medu nebo nějakého hodně sladkého a lepkavého ovoce. Aby se ti mravenci na to přilepili.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Postavili by jsme včelí úly aby naše pole opylovali včely.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cs-CZ" sz="1700"/>
              <a:t>Problém by nám dělali hraboši, myši a další. Proto by jsme pořídili alespoň dvě kočky které by je chytali.</a:t>
            </a:r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  <a:p>
            <a:pPr>
              <a:lnSpc>
                <a:spcPct val="90000"/>
              </a:lnSpc>
            </a:pPr>
            <a:endParaRPr lang="en-US" sz="1700"/>
          </a:p>
        </p:txBody>
      </p:sp>
      <p:pic>
        <p:nvPicPr>
          <p:cNvPr id="36" name="Obrázek 36" descr="Obsah obrázku tráva, dort, fotka, malé&#10;&#10;Popis vygenerovaný s velmi vysokou mírou spolehlivosti">
            <a:extLst>
              <a:ext uri="{FF2B5EF4-FFF2-40B4-BE49-F238E27FC236}">
                <a16:creationId xmlns:a16="http://schemas.microsoft.com/office/drawing/2014/main" id="{9A8263BB-5612-446A-84FC-6271A91CF1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277" r="-3" b="-3"/>
          <a:stretch/>
        </p:blipFill>
        <p:spPr>
          <a:xfrm>
            <a:off x="7531482" y="-14366"/>
            <a:ext cx="4671717" cy="3434036"/>
          </a:xfrm>
          <a:prstGeom prst="rect">
            <a:avLst/>
          </a:prstGeom>
        </p:spPr>
      </p:pic>
      <p:pic>
        <p:nvPicPr>
          <p:cNvPr id="4" name="Obrázek 4" descr="Obsah obrázku zvíře, květina&#10;&#10;Popis vygenerovaný s velmi vysokou mírou spolehlivosti">
            <a:extLst>
              <a:ext uri="{FF2B5EF4-FFF2-40B4-BE49-F238E27FC236}">
                <a16:creationId xmlns:a16="http://schemas.microsoft.com/office/drawing/2014/main" id="{B2B9F8E5-2E6C-4282-BE3B-EACBCA08B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" r="-177" b="10672"/>
          <a:stretch/>
        </p:blipFill>
        <p:spPr>
          <a:xfrm>
            <a:off x="7528308" y="3444176"/>
            <a:ext cx="4679976" cy="33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9541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47E7E-39D6-4935-A373-1711A98E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154" y="2320977"/>
            <a:ext cx="8596668" cy="4268865"/>
          </a:xfrm>
        </p:spPr>
        <p:txBody>
          <a:bodyPr>
            <a:noAutofit/>
          </a:bodyPr>
          <a:lstStyle/>
          <a:p>
            <a:r>
              <a:rPr lang="cs-CZ" sz="9600"/>
              <a:t>KONEC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572F7D-6EBD-400B-BBB7-15F90040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769" y="1714891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pPr marL="0" indent="0">
              <a:buNone/>
            </a:pPr>
            <a:r>
              <a:rPr lang="cs-CZ" sz="2400">
                <a:solidFill>
                  <a:schemeClr val="accent1"/>
                </a:solidFill>
              </a:rPr>
              <a:t>Děkujeme za pozornost :)</a:t>
            </a:r>
          </a:p>
        </p:txBody>
      </p:sp>
      <p:pic>
        <p:nvPicPr>
          <p:cNvPr id="4" name="Grafický objekt 4" descr="Farma">
            <a:extLst>
              <a:ext uri="{FF2B5EF4-FFF2-40B4-BE49-F238E27FC236}">
                <a16:creationId xmlns:a16="http://schemas.microsoft.com/office/drawing/2014/main" id="{221C7539-D91A-46D1-A85F-EFF5AE7F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705" y="3129950"/>
            <a:ext cx="2898475" cy="28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054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66350-F528-4F0F-B8B5-F0A4436F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4E80C-547B-44B6-B09B-2A994B3F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11684"/>
            <a:ext cx="8596668" cy="5692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2"/>
              </a:rPr>
              <a:t>https://www.google.com/url?sa=i&amp;url=https%3A%2F%2Fwww.zemedelec.cz%2Fo-tom-jake-bude-letos-sucho-rozhodne-dest-pristich-tydnu%2F&amp;psig=AOvVaw26euOcpwOeolwKWpVJim1V&amp;ust=1590476815847000&amp;source=images&amp;cd=vfe&amp;ved=0CAIQjRxqFwoTCLiY3P-5zukCFQAAAAAdAAAAABAD</a:t>
            </a:r>
            <a:endParaRPr lang="cs-CZ" sz="1200">
              <a:ea typeface="+mn-lt"/>
              <a:cs typeface="+mn-lt"/>
            </a:endParaRPr>
          </a:p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3"/>
              </a:rPr>
              <a:t>https://www.google.com/url?sa=i&amp;url=https%3A%2F%2Fwww.ahaonline.cz%2Fclanek%2Fmusite-vedet%2F124810%2Fvelke-srovnani-ceskych-a-polskych-brambor-proc-jsou-zahranicni-levnejsi.html&amp;psig=AOvVaw2MlG3xsM8wqIee8Zn5tPgO&amp;ust=1590477126577000&amp;source=images&amp;cd=vfe&amp;ved=0CAIQjRxqFwoTCJC0ppG7zukCFQAAAAAdAAAAABAD</a:t>
            </a:r>
            <a:endParaRPr lang="cs-CZ" sz="1200">
              <a:ea typeface="+mn-lt"/>
              <a:cs typeface="+mn-lt"/>
            </a:endParaRPr>
          </a:p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4"/>
              </a:rPr>
              <a:t>https://www.google.com/imgres?imgurl=https%3A%2F%2Fwww.bylinkovo.cz%2Fwp-content%2Fuploads%2F2017%2F02%2FIMG_20170219_202848-678x381.jpg&amp;imgrefurl=https%3A%2F%2Fwww.bylinkovo.cz%2Fmrkev-obecna-zdravi-prospesna-zelenina%2F&amp;tbnid=aJJQdTcOAsUMLM&amp;vet=12ahUKEwiL4vPHu87pAhXEgHMKHarKBSwQMygoegQIARBZ..i&amp;docid=67VivLtxc_BAiM&amp;w=678&amp;h=381&amp;q=mrkev&amp;ved=2ahUKEwiL4vPHu87pAhXEgHMKHarKBSwQMygoegQIARBZ</a:t>
            </a:r>
          </a:p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5"/>
              </a:rPr>
              <a:t>https://www.google.com/url?sa=i&amp;url=https%3A%2F%2Fcs.wikipedia.org%2Fwiki%2FVla%25C5%25A1sk%25C3%25BD_o%25C5%2599ech&amp;psig=AOvVaw3mjoX2iXBrGtdp3E4SReSf&amp;ust=1590477325342000&amp;source=images&amp;cd=vfe&amp;ved=0CAIQjRxqFwoTCPj4xsK8zukCFQAAAAAdAAAAABAD</a:t>
            </a:r>
            <a:endParaRPr lang="cs-CZ" sz="1200">
              <a:ea typeface="+mn-lt"/>
              <a:cs typeface="+mn-lt"/>
            </a:endParaRPr>
          </a:p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6"/>
              </a:rPr>
              <a:t>https://www.google.com/url?sa=i&amp;url=http%3A%2F%2Fzsmsstezery.cz%2Fmravenec-lesni%2Fg-2179%2Fprehravac%3D1%26p1%3D1001&amp;psig=AOvVaw15VbcVyJpI5_IFmzWMgnqy&amp;ust=1590477565503000&amp;source=images&amp;cd=vfe&amp;ved=0CAIQjRxqFwoTCKDkqOS8zukCFQAAAAAdAAAAABAD</a:t>
            </a:r>
            <a:endParaRPr lang="cs-CZ" sz="1200"/>
          </a:p>
          <a:p>
            <a:pPr>
              <a:buFont typeface="Wingdings" charset="2"/>
              <a:buChar char="§"/>
            </a:pPr>
            <a:r>
              <a:rPr lang="cs-CZ" sz="1200">
                <a:ea typeface="+mn-lt"/>
                <a:cs typeface="+mn-lt"/>
                <a:hlinkClick r:id="rId7"/>
              </a:rPr>
              <a:t>https://www.google.com/url?sa=i&amp;url=https%3A%2F%2Fwww.osiva-semena.cz%2Fokurky%2F527-okurka-nakladacka-jemnoostna-mira-f1-cucumis-sativus-semena-okurek-40-ks.html&amp;psig=AOvVaw3l7pmlpwc6GhYrKngHt9d0&amp;ust=1590477698738000&amp;source=images&amp;cd=vfe&amp;ved=0CAIQjRxqFwoTCLCI6Ke9zukCFQAAAAAdAAAAABAD</a:t>
            </a:r>
            <a:endParaRPr lang="cs-CZ" sz="1200"/>
          </a:p>
          <a:p>
            <a:pPr>
              <a:buFont typeface="Wingdings" charset="2"/>
              <a:buChar char="§"/>
            </a:pPr>
            <a:endParaRPr lang="cs-CZ" sz="1200"/>
          </a:p>
          <a:p>
            <a:pPr>
              <a:buFont typeface="Wingdings" charset="2"/>
              <a:buChar char="§"/>
            </a:pPr>
            <a:endParaRPr lang="cs-CZ" sz="1200"/>
          </a:p>
          <a:p>
            <a:pPr>
              <a:buFont typeface="Wingdings" charset="2"/>
              <a:buChar char="§"/>
            </a:pP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95146633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DAA92-8C5D-4852-BBB5-179D623D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013662" y="2694317"/>
            <a:ext cx="561709" cy="1967781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BC88F7-A198-436A-B8AA-4A693817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" y="3986"/>
            <a:ext cx="9545571" cy="68568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2"/>
              </a:rPr>
              <a:t>https://www.google.com/url?sa=i&amp;url=https%3A%2F%2Fwww.blesk.cz%2Fclanek%2Fbydleni-hobby%2F541671%2Fkveten-je-idealni-cas-k-sazeni-okurek-jak-na-to-abyste-meli-bohatou-urodu.html&amp;psig=AOvVaw3l7pmlpwc6GhYrKngHt9d0&amp;ust=1590477698738000&amp;source=images&amp;cd=vfe&amp;ved=0CAIQjRxqFwoTCLCI6Ke9zukCFQAAAAAdAAAAABAJ</a:t>
            </a:r>
            <a:endParaRPr lang="cs-CZ" sz="1100">
              <a:ea typeface="+mn-lt"/>
              <a:cs typeface="+mn-lt"/>
            </a:endParaRPr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3"/>
              </a:rPr>
              <a:t>https://www.google.com/url?sa=i&amp;url=https%3A%2F%2Fwww.zesemen.cz%2Fkerickova-rajcata%2F2793-rajce-balkonove-kerickove-balkonstar-semena-10-ks.html&amp;psig=AOvVaw0srd4qAX_PL_zc11WbKgKd&amp;ust=1590478306946000&amp;source=images&amp;cd=vfe&amp;ved=0CAIQjRxqFwoTCIDN3ta_zukCFQAAAAAdAAAAABAK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4"/>
              </a:rPr>
              <a:t>https://www.google.com/url?sa=i&amp;url=https%3A%2F%2Fwww.prazskyden.cz%2Fje-rajce-zelenina-nebo-ovoce-spor-resil-dokonce-nejvyssi-soud-usa%2F&amp;psig=AOvVaw3Dt1R4h8GahdxyLcwV1GYs&amp;ust=1590478476788000&amp;source=images&amp;cd=vfe&amp;ved=0CAIQjRxqFwoTCPjCwZTAzukCFQAAAAAdAAAAABAD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5"/>
              </a:rPr>
              <a:t>https://www.google.com/url?sa=i&amp;url=https%3A%2F%2Fwww.geocaching.com%2Fseek%2Fcache_details.aspx%3Fguid%3D520b475d-c98b-41cf-811a-6ebb436b6751&amp;psig=AOvVaw2y56Cu05XRT9LLaCIgvJeV&amp;ust=1590478520129000&amp;source=images&amp;cd=vfe&amp;ved=0CAIQjRxqFwoTCKiSjanAzukCFQAAAAAdAAAAABAD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6"/>
              </a:rPr>
              <a:t>https://www.google.com/url?sa=i&amp;url=https%3A%2F%2Fwww.svet-potravin.cz%2Fclanek%2Fneni-krava-jako-krava-vyberte-si-ten-nejlepsi-kousek-hoveziho&amp;psig=AOvVaw1RYcZ4p5N9t1u3nhz5UNac&amp;ust=1590479225060000&amp;source=images&amp;cd=vfe&amp;ved=0CAIQjRxqFwoTCMDOlfrCzukCFQAAAAAdAAAAABAD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7"/>
              </a:rPr>
              <a:t>https://www.google.com/url?sa=i&amp;url=https%3A%2F%2Fwww.irozhlas.cz%2Fveda-technologie%2Fpriroda%2Fovce-kravy-pastva-zdarske-vrchy_1907131846_ako&amp;psig=AOvVaw1dFFPMzLGGZIakehUHLyaK&amp;ust=1590479255761000&amp;source=images&amp;cd=vfe&amp;ved=0CAIQjRxqFwoTCJiyyI7DzukCFQAAAAAdAAAAABAK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8"/>
              </a:rPr>
              <a:t>https://www.google.com/url?sa=i&amp;url=https%3A%2F%2Fwww.lidovky.cz%2Fdomov%2Fpolicie-hleda-zlodeje-ktery-ukradl-a-podrizl-kozu-z-betlema.A191217_100457_ln_domov_ele&amp;psig=AOvVaw2dlj9gf22n5-gWl7XKLiGn&amp;ust=1590479391564000&amp;source=images&amp;cd=vfe&amp;ved=0CAIQjRxqFwoTCOi1j8zDzukCFQAAAAAdAAAAABAD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9"/>
              </a:rPr>
              <a:t>https://www.google.com/url?sa=i&amp;url=https%3A%2F%2Fecho24.cz%2Fa%2FS6Yhw%2Fsmejici-se-krava-vesvete-lidi&amp;psig=AOvVaw0WFelw63RdV7rWDW6HWtpV&amp;ust=1590479792503000&amp;source=images&amp;cd=vfe&amp;ved=0CAIQjRxqFwoTCMj2r4fFzukCFQAAAAAdAAAAABAD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10"/>
              </a:rPr>
              <a:t>http://getwallpapers.com/wallpaper/full/5/d/1/941265-farm-animals-wallpaper-1920x1200-download.jpg</a:t>
            </a:r>
            <a:endParaRPr lang="cs-CZ" sz="1100" dirty="0"/>
          </a:p>
          <a:p>
            <a:pPr>
              <a:buFont typeface="Wingdings" charset="2"/>
              <a:buChar char="§"/>
            </a:pPr>
            <a:r>
              <a:rPr lang="cs-CZ" sz="1100" dirty="0">
                <a:ea typeface="+mn-lt"/>
                <a:cs typeface="+mn-lt"/>
                <a:hlinkClick r:id="rId11"/>
              </a:rPr>
              <a:t>https://www.google.com/url?sa=i&amp;url=https%3A%2F%2Fwww.puzzle-puzzle.cz%2Fdino-puzzle-kun-na-louce-500-dilku-d130513%2F&amp;psig=AOvVaw0zeFZOO7CMAisFKIC6NtoG&amp;ust=1590488242890000&amp;source=images&amp;cd=vfe&amp;ved=0CAIQjRxqFwoTCOj_09XkzukCFQAAAAAdAAAAABAD</a:t>
            </a:r>
            <a:endParaRPr lang="cs-CZ" sz="1100">
              <a:ea typeface="+mn-lt"/>
              <a:cs typeface="+mn-lt"/>
            </a:endParaRPr>
          </a:p>
          <a:p>
            <a:pPr>
              <a:buFont typeface="Wingdings" charset="2"/>
              <a:buChar char="§"/>
            </a:pPr>
            <a:endParaRPr lang="cs-CZ" sz="1100" dirty="0"/>
          </a:p>
          <a:p>
            <a:pPr>
              <a:buFont typeface="Wingdings" charset="2"/>
              <a:buChar char="§"/>
            </a:pPr>
            <a:endParaRPr lang="cs-CZ" sz="1100" dirty="0"/>
          </a:p>
          <a:p>
            <a:pPr>
              <a:buFont typeface="Wingdings" charset="2"/>
              <a:buChar char="§"/>
            </a:pPr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3707400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" name="Obrázek 17" descr="Obsah obrázku ovoce, jídlo&#10;&#10;Popis vygenerovaný s velmi vysokou mírou spolehlivosti">
            <a:extLst>
              <a:ext uri="{FF2B5EF4-FFF2-40B4-BE49-F238E27FC236}">
                <a16:creationId xmlns:a16="http://schemas.microsoft.com/office/drawing/2014/main" id="{CAD72280-183F-4F6B-88D6-6F30A7ED16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219" t="14819" r="-1" b="1943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324122-8ED7-4B74-8272-833607DC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54" y="2340025"/>
            <a:ext cx="4088190" cy="23690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cs-CZ" sz="4800"/>
              <a:t>Je to pecka meruňky,</a:t>
            </a:r>
            <a:br>
              <a:rPr lang="en-US"/>
            </a:br>
            <a:r>
              <a:rPr lang="cs-CZ" sz="2000">
                <a:ea typeface="+mj-lt"/>
                <a:cs typeface="+mj-lt"/>
              </a:rPr>
              <a:t>kterou by jsme měli na naší farmě.</a:t>
            </a:r>
            <a:r>
              <a:rPr lang="en-US" sz="2000">
                <a:ea typeface="+mj-lt"/>
                <a:cs typeface="+mj-lt"/>
              </a:rPr>
              <a:t> </a:t>
            </a:r>
            <a:r>
              <a:rPr lang="en-US" sz="2000">
                <a:solidFill>
                  <a:schemeClr val="accent2"/>
                </a:solidFill>
                <a:ea typeface="+mj-lt"/>
                <a:cs typeface="+mj-lt"/>
              </a:rPr>
              <a:t>https://online.lifeliqe.com/app/scene/p_rost_merunka_pecka_zoom</a:t>
            </a:r>
            <a:endParaRPr lang="en-US" sz="2000">
              <a:solidFill>
                <a:schemeClr val="accent2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33619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46555AA-6212-4247-85C9-9CF5AB85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sz="5400"/>
              <a:t>Která zvířata by byla na farmě?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7298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A128EDE-6BA6-42E1-9821-3698B01E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39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Zvířata</a:t>
            </a:r>
          </a:p>
        </p:txBody>
      </p:sp>
      <p:pic>
        <p:nvPicPr>
          <p:cNvPr id="7" name="Obrázek 7" descr="Obsah obrázku tráva, kůň, savci, zvíře&#10;&#10;Popis vygenerovaný s velmi vysokou mírou spolehlivosti">
            <a:extLst>
              <a:ext uri="{FF2B5EF4-FFF2-40B4-BE49-F238E27FC236}">
                <a16:creationId xmlns:a16="http://schemas.microsoft.com/office/drawing/2014/main" id="{F6A6907F-FBAE-4918-BE6B-FA4515F33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r="19940" b="4"/>
          <a:stretch/>
        </p:blipFill>
        <p:spPr>
          <a:xfrm>
            <a:off x="2" y="10"/>
            <a:ext cx="1945697" cy="1714488"/>
          </a:xfrm>
          <a:custGeom>
            <a:avLst/>
            <a:gdLst/>
            <a:ahLst/>
            <a:cxnLst/>
            <a:rect l="l" t="t" r="r" b="b"/>
            <a:pathLst>
              <a:path w="1945697" h="1714498">
                <a:moveTo>
                  <a:pt x="0" y="0"/>
                </a:moveTo>
                <a:lnTo>
                  <a:pt x="1678973" y="0"/>
                </a:lnTo>
                <a:lnTo>
                  <a:pt x="194569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pic>
        <p:nvPicPr>
          <p:cNvPr id="9" name="Obrázek 11" descr="Obsah obrázku ovce, zvíře, savci, tráva&#10;&#10;Popis vygenerovaný s velmi vysokou mírou spolehlivosti">
            <a:extLst>
              <a:ext uri="{FF2B5EF4-FFF2-40B4-BE49-F238E27FC236}">
                <a16:creationId xmlns:a16="http://schemas.microsoft.com/office/drawing/2014/main" id="{0D1E2AEF-C7F9-4D38-85D3-23DC3EE65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017" r="15476"/>
          <a:stretch/>
        </p:blipFill>
        <p:spPr>
          <a:xfrm>
            <a:off x="1" y="1714496"/>
            <a:ext cx="2210007" cy="1714498"/>
          </a:xfrm>
          <a:custGeom>
            <a:avLst/>
            <a:gdLst/>
            <a:ahLst/>
            <a:cxnLst/>
            <a:rect l="l" t="t" r="r" b="b"/>
            <a:pathLst>
              <a:path w="2210007" h="1714498">
                <a:moveTo>
                  <a:pt x="0" y="0"/>
                </a:moveTo>
                <a:lnTo>
                  <a:pt x="1943283" y="0"/>
                </a:lnTo>
                <a:lnTo>
                  <a:pt x="221000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pic>
        <p:nvPicPr>
          <p:cNvPr id="8" name="Obrázek 8" descr="Obsah obrázku savci, zvíře, bílá, hledání&#10;&#10;Popis vygenerovaný s velmi vysokou mírou spolehlivosti">
            <a:extLst>
              <a:ext uri="{FF2B5EF4-FFF2-40B4-BE49-F238E27FC236}">
                <a16:creationId xmlns:a16="http://schemas.microsoft.com/office/drawing/2014/main" id="{88F02993-952D-41BB-859F-5E588111E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700" r="3484" b="3"/>
          <a:stretch/>
        </p:blipFill>
        <p:spPr>
          <a:xfrm>
            <a:off x="1" y="3429005"/>
            <a:ext cx="2474319" cy="1698991"/>
          </a:xfrm>
          <a:custGeom>
            <a:avLst/>
            <a:gdLst/>
            <a:ahLst/>
            <a:cxnLst/>
            <a:rect l="l" t="t" r="r" b="b"/>
            <a:pathLst>
              <a:path w="2474319" h="1698991">
                <a:moveTo>
                  <a:pt x="0" y="0"/>
                </a:moveTo>
                <a:lnTo>
                  <a:pt x="2210007" y="0"/>
                </a:lnTo>
                <a:lnTo>
                  <a:pt x="2474319" y="1698991"/>
                </a:lnTo>
                <a:lnTo>
                  <a:pt x="188387" y="1698991"/>
                </a:lnTo>
                <a:lnTo>
                  <a:pt x="0" y="574652"/>
                </a:lnTo>
                <a:close/>
              </a:path>
            </a:pathLst>
          </a:custGeom>
        </p:spPr>
      </p:pic>
      <p:pic>
        <p:nvPicPr>
          <p:cNvPr id="5" name="Obrázek 5" descr="Obsah obrázku tráva, kráva, exteriér, stojící&#10;&#10;Popis vygenerovaný s velmi vysokou mírou spolehlivosti">
            <a:extLst>
              <a:ext uri="{FF2B5EF4-FFF2-40B4-BE49-F238E27FC236}">
                <a16:creationId xmlns:a16="http://schemas.microsoft.com/office/drawing/2014/main" id="{3DFB2E32-7831-4FCA-A797-9E87664362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alphaModFix/>
          </a:blip>
          <a:srcRect r="23057" b="-1"/>
          <a:stretch/>
        </p:blipFill>
        <p:spPr>
          <a:xfrm>
            <a:off x="188384" y="5127992"/>
            <a:ext cx="2555404" cy="1730008"/>
          </a:xfrm>
          <a:custGeom>
            <a:avLst/>
            <a:gdLst/>
            <a:ahLst/>
            <a:cxnLst/>
            <a:rect l="l" t="t" r="r" b="b"/>
            <a:pathLst>
              <a:path w="2555404" h="1730008">
                <a:moveTo>
                  <a:pt x="0" y="0"/>
                </a:moveTo>
                <a:lnTo>
                  <a:pt x="2285932" y="0"/>
                </a:lnTo>
                <a:lnTo>
                  <a:pt x="2538174" y="1621404"/>
                </a:lnTo>
                <a:lnTo>
                  <a:pt x="2538508" y="1621404"/>
                </a:lnTo>
                <a:lnTo>
                  <a:pt x="2555404" y="1730008"/>
                </a:lnTo>
                <a:lnTo>
                  <a:pt x="289868" y="1730008"/>
                </a:lnTo>
                <a:close/>
              </a:path>
            </a:pathLst>
          </a:custGeom>
        </p:spPr>
      </p:pic>
      <p:sp>
        <p:nvSpPr>
          <p:cNvPr id="40" name="Isosceles Triangle 8">
            <a:extLst>
              <a:ext uri="{FF2B5EF4-FFF2-40B4-BE49-F238E27FC236}">
                <a16:creationId xmlns:a16="http://schemas.microsoft.com/office/drawing/2014/main" id="{2AC0F484-DB7C-404B-BF79-70F127C9A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73A67-CEBF-4E7F-A869-DE3D6FCB1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9562" y="2160589"/>
            <a:ext cx="642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Protože máme rády zvířata a je z nich užitek, tak by na naší farmě byla i zvířata. Pomáhala by nám orat pole a spásat trávu. Na dalších stránkách budou zvířata, která by byla na naší školní farmě.</a:t>
            </a:r>
          </a:p>
        </p:txBody>
      </p:sp>
    </p:spTree>
    <p:extLst>
      <p:ext uri="{BB962C8B-B14F-4D97-AF65-F5344CB8AC3E}">
        <p14:creationId xmlns:p14="http://schemas.microsoft.com/office/powerpoint/2010/main" val="291323325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95ED630-284A-48B8-98B8-86C409FF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300"/>
            </a:br>
            <a:r>
              <a:rPr lang="en-US" sz="3300"/>
              <a:t>        KŮŇ DOMÁCÍ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C6DACD-E834-4241-B313-EE2A67C2C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Koně domácího by jsme využívaly na dopravu, abychom šetřily ovzduší a na práci na poli.</a:t>
            </a:r>
            <a:endParaRPr lang="cs-CZ" i="1"/>
          </a:p>
        </p:txBody>
      </p:sp>
      <p:pic>
        <p:nvPicPr>
          <p:cNvPr id="3" name="Obrázek 4" descr="Obsah obrázku zvíře, savci, stojící, hledání&#10;&#10;Popis vygenerovaný s velmi vysokou mírou spolehlivosti">
            <a:extLst>
              <a:ext uri="{FF2B5EF4-FFF2-40B4-BE49-F238E27FC236}">
                <a16:creationId xmlns:a16="http://schemas.microsoft.com/office/drawing/2014/main" id="{D7D6BA40-F552-4C12-ABA0-BDD5042449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315" r="46139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2720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0A22042-5287-44C0-945C-8FBD2FE4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TUR DOMÁCÍ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42974-99FA-4744-ACA2-54DA7E99E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957349" cy="3749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§"/>
            </a:pPr>
            <a:r>
              <a:rPr lang="cs-CZ"/>
              <a:t>Tura domácího (krávu) by jsme využívaly k mléku a masu. Měly by jsme čerstvé mléko a zdravější než koupené z obchodu. Její mléko by jsme využívaly k výrobě:</a:t>
            </a:r>
          </a:p>
          <a:p>
            <a:pPr>
              <a:buFont typeface="Wingdings" charset="2"/>
              <a:buChar char="§"/>
            </a:pPr>
            <a:r>
              <a:rPr lang="cs-CZ"/>
              <a:t>Jogurtů</a:t>
            </a:r>
          </a:p>
          <a:p>
            <a:pPr>
              <a:buFont typeface="Wingdings" charset="2"/>
              <a:buChar char="§"/>
            </a:pPr>
            <a:r>
              <a:rPr lang="cs-CZ"/>
              <a:t>Smetany</a:t>
            </a:r>
          </a:p>
          <a:p>
            <a:pPr>
              <a:buFont typeface="Wingdings" charset="2"/>
              <a:buChar char="§"/>
            </a:pPr>
            <a:r>
              <a:rPr lang="cs-CZ"/>
              <a:t>Sýrů atd.</a:t>
            </a:r>
          </a:p>
          <a:p>
            <a:pPr>
              <a:buFont typeface="Wingdings" charset="2"/>
              <a:buChar char="§"/>
            </a:pPr>
            <a:endParaRPr lang="cs-CZ"/>
          </a:p>
        </p:txBody>
      </p:sp>
      <p:pic>
        <p:nvPicPr>
          <p:cNvPr id="5" name="Obrázek 5" descr="Obsah obrázku tráva, kráva, savci, zvíře&#10;&#10;Popis vygenerovaný s velmi vysokou mírou spolehlivosti">
            <a:extLst>
              <a:ext uri="{FF2B5EF4-FFF2-40B4-BE49-F238E27FC236}">
                <a16:creationId xmlns:a16="http://schemas.microsoft.com/office/drawing/2014/main" id="{DEE01A21-0E87-436A-8224-227714247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7137" y="2159331"/>
            <a:ext cx="4204989" cy="22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695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D324EB2-A4D9-4A94-9256-B0987B752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      KUR DOMÁCÍ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ECA3C8-E46B-4BCE-89A4-DD979DC30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167" y="2160589"/>
            <a:ext cx="3720916" cy="35607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KUR DOMÁCÍ má výživné vajíčka, které jsou zdravé a jsou v nich bílkoviny. Ale také pro maso. 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  <p:pic>
        <p:nvPicPr>
          <p:cNvPr id="5" name="Obrázek 5" descr="Obsah obrázku pták, zvíře, kuře&#10;&#10;Popis vygenerovaný s velmi vysokou mírou spolehlivosti">
            <a:extLst>
              <a:ext uri="{FF2B5EF4-FFF2-40B4-BE49-F238E27FC236}">
                <a16:creationId xmlns:a16="http://schemas.microsoft.com/office/drawing/2014/main" id="{6544E55F-98BE-46CF-A38D-FEABEE30B7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035" y="905910"/>
            <a:ext cx="4602747" cy="45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3100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189833F0E4DB4B8980DDB0988EE1C8" ma:contentTypeVersion="2" ma:contentTypeDescription="Vytvoří nový dokument" ma:contentTypeScope="" ma:versionID="e545ed9bdd2360434aa3fc7e363a5ad9">
  <xsd:schema xmlns:xsd="http://www.w3.org/2001/XMLSchema" xmlns:xs="http://www.w3.org/2001/XMLSchema" xmlns:p="http://schemas.microsoft.com/office/2006/metadata/properties" xmlns:ns2="6f19f7aa-d0c9-4c62-862d-0b1625ecbd97" targetNamespace="http://schemas.microsoft.com/office/2006/metadata/properties" ma:root="true" ma:fieldsID="591db764a43d859d253cd4588d39f9f4" ns2:_="">
    <xsd:import namespace="6f19f7aa-d0c9-4c62-862d-0b1625ecbd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9f7aa-d0c9-4c62-862d-0b1625ecbd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2770EC-05DF-473F-9C55-2E7110F4553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6f19f7aa-d0c9-4c62-862d-0b1625ecbd9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B2A5A6-93BC-4EC7-A205-EF1A9E40B8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F80AA0-2CF6-420B-95F5-F385450C86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19f7aa-d0c9-4c62-862d-0b1625ecbd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2069</Words>
  <Application>Microsoft Office PowerPoint</Application>
  <PresentationFormat>Širokoúhlá obrazovka</PresentationFormat>
  <Paragraphs>141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Trebuchet MS</vt:lpstr>
      <vt:lpstr>Wingdings</vt:lpstr>
      <vt:lpstr>Wingdings 3</vt:lpstr>
      <vt:lpstr>Facet</vt:lpstr>
      <vt:lpstr>Prezentace aplikace PowerPoint</vt:lpstr>
      <vt:lpstr>Proč farmu ve škole?</vt:lpstr>
      <vt:lpstr>Co si myslíte, že to je?</vt:lpstr>
      <vt:lpstr>Je to pecka meruňky, kterou by jsme měli na naší farmě. https://online.lifeliqe.com/app/scene/p_rost_merunka_pecka_zoom</vt:lpstr>
      <vt:lpstr>Která zvířata by byla na farmě?</vt:lpstr>
      <vt:lpstr>Zvířata</vt:lpstr>
      <vt:lpstr>         KŮŇ DOMÁCÍ</vt:lpstr>
      <vt:lpstr>TUR DOMÁCÍ</vt:lpstr>
      <vt:lpstr>      KUR DOMÁCÍ</vt:lpstr>
      <vt:lpstr>Co by jsme pěstovali na farmě?</vt:lpstr>
      <vt:lpstr>Pěstování </vt:lpstr>
      <vt:lpstr>PAPRIKA, OKUREK, RAJČE</vt:lpstr>
      <vt:lpstr>                  JABLOŇ DOMÁCÍ </vt:lpstr>
      <vt:lpstr>                  HRUŠEŇ OBECNÁ</vt:lpstr>
      <vt:lpstr>           JAHODOVNÍK VELKOPLODÝ</vt:lpstr>
      <vt:lpstr>                 VLAŠSKÝ OŘECH</vt:lpstr>
      <vt:lpstr>MRKEV OBECNÁ</vt:lpstr>
      <vt:lpstr>            LILEK BRAMBOR</vt:lpstr>
      <vt:lpstr>Úrodné půdní typy, které chceme na pole.</vt:lpstr>
      <vt:lpstr>ČERNOZEM </vt:lpstr>
      <vt:lpstr>HNĚDOZEM </vt:lpstr>
      <vt:lpstr>Neúrodné půdní typy, které se na pole nehodí.</vt:lpstr>
      <vt:lpstr>PODZOL </vt:lpstr>
      <vt:lpstr>VODA</vt:lpstr>
      <vt:lpstr>ODPAŘOVÁNÍ VODY</vt:lpstr>
      <vt:lpstr>OBLAKA A KONDENZACE</vt:lpstr>
      <vt:lpstr>SRÁŽKY A VSAKOVÁNÍ</vt:lpstr>
      <vt:lpstr>DÉŠŤ</vt:lpstr>
      <vt:lpstr>SNÍH </vt:lpstr>
      <vt:lpstr>Jak vyřešit málo vody a škodlivý hmyz?</vt:lpstr>
      <vt:lpstr>Nedostatek vody</vt:lpstr>
      <vt:lpstr>Škodlivý hmyz </vt:lpstr>
      <vt:lpstr>KONEC</vt:lpstr>
      <vt:lpstr>Zdroje: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25</cp:revision>
  <dcterms:created xsi:type="dcterms:W3CDTF">2020-05-19T08:01:01Z</dcterms:created>
  <dcterms:modified xsi:type="dcterms:W3CDTF">2020-05-26T09:23:58Z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0x010100A7189833F0E4DB4B8980DDB0988EE1C8</vt:lpwstr>
  </property>
</Properties>
</file>