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727" r:id="rId4"/>
  </p:sldMasterIdLst>
  <p:sldIdLst>
    <p:sldId id="257" r:id="rId5"/>
    <p:sldId id="265" r:id="rId6"/>
    <p:sldId id="256" r:id="rId7"/>
    <p:sldId id="264" r:id="rId8"/>
    <p:sldId id="286" r:id="rId9"/>
    <p:sldId id="287" r:id="rId10"/>
    <p:sldId id="262" r:id="rId11"/>
    <p:sldId id="289" r:id="rId12"/>
    <p:sldId id="288" r:id="rId13"/>
    <p:sldId id="284" r:id="rId14"/>
    <p:sldId id="285" r:id="rId15"/>
    <p:sldId id="290" r:id="rId16"/>
    <p:sldId id="267" r:id="rId17"/>
    <p:sldId id="272" r:id="rId18"/>
    <p:sldId id="281" r:id="rId19"/>
    <p:sldId id="283" r:id="rId20"/>
    <p:sldId id="282" r:id="rId21"/>
    <p:sldId id="259" r:id="rId22"/>
    <p:sldId id="277" r:id="rId23"/>
    <p:sldId id="270" r:id="rId24"/>
    <p:sldId id="271" r:id="rId25"/>
    <p:sldId id="279" r:id="rId26"/>
    <p:sldId id="278" r:id="rId27"/>
    <p:sldId id="291" r:id="rId28"/>
    <p:sldId id="292" r:id="rId29"/>
    <p:sldId id="293" r:id="rId30"/>
    <p:sldId id="294" r:id="rId31"/>
    <p:sldId id="295" r:id="rId32"/>
    <p:sldId id="296" r:id="rId33"/>
    <p:sldId id="273" r:id="rId34"/>
    <p:sldId id="274" r:id="rId35"/>
    <p:sldId id="276" r:id="rId36"/>
    <p:sldId id="297" r:id="rId37"/>
    <p:sldId id="298" r:id="rId38"/>
    <p:sldId id="299" r:id="rId39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91D5508-2867-4836-A9AB-64BA419FAD50}" v="248" dt="2020-05-19T18:48:30.160"/>
    <p1510:client id="{4400BD3D-FBDF-48C8-A1BC-139B791E1399}" v="75" dt="2020-05-21T06:48:21.741"/>
    <p1510:client id="{180EBFBB-A90C-45E5-8922-B6EBB9FE10DE}" v="39" dt="2020-05-25T09:15:47.228"/>
    <p1510:client id="{9C8B9386-60A9-4463-A998-2814A33EF4C4}" v="4" dt="2020-05-20T13:11:05.828"/>
    <p1510:client id="{09D7696B-1068-496A-85E8-6C1A1016A49C}" v="156" dt="2020-05-24T16:39:28.717"/>
    <p1510:client id="{218E2DEC-927A-261A-115D-84BA337DFD1B}" v="291" dt="2020-05-20T09:30:16.321"/>
    <p1510:client id="{B89D2090-9AE9-4EAF-B7DA-EA8501D87262}" v="2596" dt="2020-05-24T16:38:09.368"/>
    <p1510:client id="{163B72AC-9A05-85A2-2A33-F2120374C1B5}" v="292" dt="2020-05-25T06:40:45.621"/>
    <p1510:client id="{4251DB9E-53C2-419A-8E7C-022F7921FD3D}" v="99" dt="2020-05-25T06:50:37.818"/>
    <p1510:client id="{2B33F01A-391E-40F8-ACD5-9E66C293F6C8}" v="14" dt="2020-05-20T06:41:57.141"/>
    <p1510:client id="{3BBC8BCE-29A8-AD1F-8169-5840F8D4EBD2}" v="69" dt="2020-05-19T13:45:46.832"/>
    <p1510:client id="{3C699A5F-8BD4-468B-9272-B6D875AF77B3}" v="83" dt="2020-05-24T16:42:46.950"/>
    <p1510:client id="{F6FC2235-9434-54D7-05EA-5E502E52EB01}" v="594" dt="2020-05-19T19:39:42.624"/>
    <p1510:client id="{40142134-6D72-4D27-9AC8-AD1A6EC7393F}" v="853" dt="2020-05-19T10:25:37.212"/>
    <p1510:client id="{49ABE5E8-E18B-C780-5906-7AE0D7959A80}" v="19" dt="2020-05-19T08:51:11.005"/>
    <p1510:client id="{53990743-D4B9-4337-9428-115FBBDB8B74}" v="330" dt="2020-05-19T08:45:38.346"/>
    <p1510:client id="{5FECF613-BA69-B2DD-D2B4-CD49809DF48F}" v="2" dt="2020-05-20T12:56:45.136"/>
    <p1510:client id="{C79233C1-9585-4CA8-AE6C-BF81E9364E74}" v="6" dt="2020-05-19T10:46:46.324"/>
    <p1510:client id="{8D1AB5E8-7EE9-4075-ABC9-A7E991E602A8}" v="87" dt="2020-05-25T06:34:20.547"/>
    <p1510:client id="{8858729F-1C02-550D-71FF-51D966A7B805}" v="1236" dt="2020-05-19T11:50:00.779"/>
    <p1510:client id="{63085F82-C877-4A7A-85D8-E73A84CBABBD}" v="81" dt="2020-05-19T10:49:36.709"/>
    <p1510:client id="{6CBC9807-FBF5-4B97-99E6-506E3D70062B}" v="49" dt="2020-05-19T08:19:57.599"/>
    <p1510:client id="{733E63EF-D963-2043-B21F-B480CD9A821B}" v="6" vWet="10" dt="2020-05-19T10:55:40.627"/>
    <p1510:client id="{7D500C5B-74C5-4CAC-BEA2-2A9D5B18ACE4}" v="2" dt="2020-05-24T15:49:05.007"/>
    <p1510:client id="{7FD8DA90-24BE-491F-B4A5-650066595396}" v="4" dt="2020-05-25T06:46:49.186"/>
    <p1510:client id="{ADE57835-9110-4D22-9888-E4E04D4A163B}" v="14" dt="2020-05-25T09:17:36.687"/>
    <p1510:client id="{8155B2B4-A559-40A1-F1B2-90552098F704}" v="234" dt="2020-05-25T12:25:27.018"/>
    <p1510:client id="{FE253124-6765-4903-BD94-817CF0FA9A75}" v="4" dt="2020-05-23T19:23:06.716"/>
    <p1510:client id="{86E11859-9846-4E1E-9091-C9987E644A07}" v="10" dt="2020-05-24T15:48:54.080"/>
    <p1510:client id="{8CD60ACA-F5EE-4067-AF86-00157BD31E06}" v="27" dt="2020-05-21T08:38:42.747"/>
    <p1510:client id="{98B8F591-F01A-4558-9DFA-3BB2D5B487B1}" v="170" dt="2020-05-24T16:13:55.343"/>
    <p1510:client id="{E3F487A4-8CB9-446D-8F7C-65B9DA5CEA15}" v="21" dt="2020-05-23T05:22:35.911"/>
    <p1510:client id="{999357C6-8A92-4003-B5B3-0345CA0C0DFB}" v="359" dt="2020-05-19T11:31:49.332"/>
    <p1510:client id="{A124BB18-3A6C-4BB9-9BA8-44D21FF38906}" v="83" dt="2020-05-19T18:54:49.239"/>
    <p1510:client id="{A572AEC6-0299-49C2-BA91-BBB826BE1A16}" v="1442" dt="2020-05-21T08:21:49.692"/>
    <p1510:client id="{BA40D334-586B-7986-D3FE-12F20859FEAB}" v="53" dt="2020-05-20T12:30:04.394"/>
    <p1510:client id="{A66DBD6A-8E11-0017-92C9-E0705D118EC2}" v="3498" dt="2020-05-21T09:38:55.959"/>
    <p1510:client id="{ACAB72CF-E054-4D36-839A-C4BF0306B030}" v="568" dt="2020-05-19T11:20:29.272"/>
    <p1510:client id="{B00D5F03-A82E-4404-BA21-58F1C31020CC}" v="125" dt="2020-05-19T11:01:11.464"/>
    <p1510:client id="{B8968A77-1CFC-4170-BE76-EC466B7F01A5}" v="14" dt="2020-05-24T16:43:51.517"/>
    <p1510:client id="{BA3DB781-CE28-4CC0-8139-C6C16687CBC9}" v="262" dt="2020-05-21T08:35:04.294"/>
    <p1510:client id="{C342D68E-4011-012F-BBF5-2D410BDB613D}" v="8" dt="2020-05-24T17:55:53.748"/>
    <p1510:client id="{D1283FB7-602B-4DB7-810F-30118BE2829D}" v="20" dt="2020-05-20T12:59:19.676"/>
    <p1510:client id="{D4E308BE-7FBD-40EC-94AF-811591AD2030}" v="22" dt="2020-05-25T06:56:50.266"/>
    <p1510:client id="{DC478A49-7674-4AF2-94D2-D7F6BF84E480}" v="23" dt="2020-05-24T15:42:11.436"/>
    <p1510:client id="{E5CC90A0-DB3B-44F5-842B-882EC0D0FB82}" v="4" dt="2020-05-21T06:38:59.464"/>
    <p1510:client id="{F75131C4-BCA8-42D6-8891-CB602EF6708B}" v="857" dt="2020-05-19T12:05:12.486"/>
    <p1510:client id="{FCE6F23B-C5D0-43AD-A959-0377F61E060B}" v="34" dt="2020-05-19T11:24:24.724"/>
    <p1510:client id="{FDCEF0D2-9ACF-48B4-A625-BC1A314FD20B}" v="1" dt="2020-05-24T15:47:21.444"/>
    <p1510:client id="{FDD977AD-6E17-4AFF-864A-5B53F25F80A3}" v="4" dt="2020-05-25T06:32:48.368"/>
    <p1510:client id="{FEC74852-4342-41E7-9454-97673978FA1D}" v="1" dt="2020-05-24T16:44:19.64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2" d="100"/>
          <a:sy n="82" d="100"/>
        </p:scale>
        <p:origin x="691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theme" Target="theme/theme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viewProps" Target="view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presProps" Target="pres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tableStyles" Target="tableStyle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sv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svg"/><Relationship Id="rId1" Type="http://schemas.openxmlformats.org/officeDocument/2006/relationships/image" Target="../media/image2.png"/><Relationship Id="rId6" Type="http://schemas.openxmlformats.org/officeDocument/2006/relationships/image" Target="../media/image7.svg"/><Relationship Id="rId5" Type="http://schemas.openxmlformats.org/officeDocument/2006/relationships/image" Target="../media/image6.png"/><Relationship Id="rId10" Type="http://schemas.openxmlformats.org/officeDocument/2006/relationships/image" Target="../media/image11.svg"/><Relationship Id="rId4" Type="http://schemas.openxmlformats.org/officeDocument/2006/relationships/image" Target="../media/image5.svg"/><Relationship Id="rId9" Type="http://schemas.openxmlformats.org/officeDocument/2006/relationships/image" Target="../media/image10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FFFE4E-A7D1-4096-BE88-0188C1A74B18}" type="doc">
      <dgm:prSet loTypeId="urn:microsoft.com/office/officeart/2018/5/layout/IconCircleLabel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D6E372C5-2A86-4F3B-B8C9-7A03FD1424F1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/>
            <a:t>Protože </a:t>
          </a:r>
          <a:r>
            <a:rPr lang="cs-CZ">
              <a:latin typeface="Trebuchet MS" panose="020B0603020202020204"/>
            </a:rPr>
            <a:t>bychom se naučili hospodařit.</a:t>
          </a:r>
          <a:r>
            <a:rPr lang="cs-CZ"/>
            <a:t> Školní zahradu bychom přeměnili na domácí farmu. Bylo by tam pole a ohrady s užitečnými zvířaty např.</a:t>
          </a:r>
          <a:endParaRPr lang="en-US"/>
        </a:p>
      </dgm:t>
    </dgm:pt>
    <dgm:pt modelId="{04F2421E-A1EB-47B0-9C7C-89B7E99FD303}" type="parTrans" cxnId="{F95012DB-1CC3-47DE-A714-C8FA3C10608E}">
      <dgm:prSet/>
      <dgm:spPr/>
      <dgm:t>
        <a:bodyPr/>
        <a:lstStyle/>
        <a:p>
          <a:endParaRPr lang="en-US"/>
        </a:p>
      </dgm:t>
    </dgm:pt>
    <dgm:pt modelId="{C77E9E32-2641-40A3-B055-B242F7BAD49E}" type="sibTrans" cxnId="{F95012DB-1CC3-47DE-A714-C8FA3C10608E}">
      <dgm:prSet/>
      <dgm:spPr/>
      <dgm:t>
        <a:bodyPr/>
        <a:lstStyle/>
        <a:p>
          <a:endParaRPr lang="en-US"/>
        </a:p>
      </dgm:t>
    </dgm:pt>
    <dgm:pt modelId="{6103BAFE-CFFA-421A-A249-1CA36A58A004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/>
            <a:t>Kráva</a:t>
          </a:r>
          <a:r>
            <a:rPr lang="cs-CZ">
              <a:latin typeface="Trebuchet MS" panose="020B0603020202020204"/>
            </a:rPr>
            <a:t> </a:t>
          </a:r>
          <a:r>
            <a:rPr lang="cs-CZ"/>
            <a:t>(maso, mléko)</a:t>
          </a:r>
          <a:endParaRPr lang="en-US"/>
        </a:p>
      </dgm:t>
    </dgm:pt>
    <dgm:pt modelId="{F272798D-1C46-4FC8-A0D5-03F84325975F}" type="parTrans" cxnId="{5BA0C50A-8453-4700-BE57-727A238C4C33}">
      <dgm:prSet/>
      <dgm:spPr/>
      <dgm:t>
        <a:bodyPr/>
        <a:lstStyle/>
        <a:p>
          <a:endParaRPr lang="en-US"/>
        </a:p>
      </dgm:t>
    </dgm:pt>
    <dgm:pt modelId="{0EC4FAEC-788D-4A23-A501-E15BF783E46C}" type="sibTrans" cxnId="{5BA0C50A-8453-4700-BE57-727A238C4C33}">
      <dgm:prSet/>
      <dgm:spPr/>
      <dgm:t>
        <a:bodyPr/>
        <a:lstStyle/>
        <a:p>
          <a:endParaRPr lang="en-US"/>
        </a:p>
      </dgm:t>
    </dgm:pt>
    <dgm:pt modelId="{ED9E2BA7-0AAC-4DB6-A473-C2EC939B2822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/>
            <a:t>Prase</a:t>
          </a:r>
          <a:r>
            <a:rPr lang="cs-CZ">
              <a:latin typeface="Trebuchet MS" panose="020B0603020202020204"/>
            </a:rPr>
            <a:t> </a:t>
          </a:r>
          <a:r>
            <a:rPr lang="cs-CZ"/>
            <a:t>(maso)</a:t>
          </a:r>
          <a:endParaRPr lang="en-US"/>
        </a:p>
      </dgm:t>
    </dgm:pt>
    <dgm:pt modelId="{B18BBBC3-6B5D-4BCC-A143-3FE426EFCC07}" type="parTrans" cxnId="{5C2F3B45-52E3-4461-A5A0-9C92F3E57B15}">
      <dgm:prSet/>
      <dgm:spPr/>
      <dgm:t>
        <a:bodyPr/>
        <a:lstStyle/>
        <a:p>
          <a:endParaRPr lang="en-US"/>
        </a:p>
      </dgm:t>
    </dgm:pt>
    <dgm:pt modelId="{903EF35C-0A93-44A1-8B70-2CC94D46CB50}" type="sibTrans" cxnId="{5C2F3B45-52E3-4461-A5A0-9C92F3E57B15}">
      <dgm:prSet/>
      <dgm:spPr/>
      <dgm:t>
        <a:bodyPr/>
        <a:lstStyle/>
        <a:p>
          <a:endParaRPr lang="en-US"/>
        </a:p>
      </dgm:t>
    </dgm:pt>
    <dgm:pt modelId="{B1A4A76C-4FB6-4F07-94FA-33EA2A98D21F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/>
            <a:t>Slepice</a:t>
          </a:r>
          <a:r>
            <a:rPr lang="cs-CZ">
              <a:latin typeface="Trebuchet MS" panose="020B0603020202020204"/>
            </a:rPr>
            <a:t> </a:t>
          </a:r>
          <a:r>
            <a:rPr lang="cs-CZ"/>
            <a:t>(vejce, maso)</a:t>
          </a:r>
          <a:endParaRPr lang="en-US"/>
        </a:p>
      </dgm:t>
    </dgm:pt>
    <dgm:pt modelId="{987324E1-62DD-49A9-B86F-6F9E046DD6B8}" type="parTrans" cxnId="{3E82F144-F17B-434B-81FA-DBC36287C440}">
      <dgm:prSet/>
      <dgm:spPr/>
      <dgm:t>
        <a:bodyPr/>
        <a:lstStyle/>
        <a:p>
          <a:endParaRPr lang="en-US"/>
        </a:p>
      </dgm:t>
    </dgm:pt>
    <dgm:pt modelId="{9B242473-6D3A-45AB-B274-7CD4D39C5EA0}" type="sibTrans" cxnId="{3E82F144-F17B-434B-81FA-DBC36287C440}">
      <dgm:prSet/>
      <dgm:spPr/>
      <dgm:t>
        <a:bodyPr/>
        <a:lstStyle/>
        <a:p>
          <a:endParaRPr lang="en-US"/>
        </a:p>
      </dgm:t>
    </dgm:pt>
    <dgm:pt modelId="{961E1DF5-BF4E-416B-A858-2177B1C192B6}">
      <dgm:prSet/>
      <dgm:spPr/>
      <dgm:t>
        <a:bodyPr/>
        <a:lstStyle/>
        <a:p>
          <a:pPr>
            <a:lnSpc>
              <a:spcPct val="100000"/>
            </a:lnSpc>
            <a:defRPr cap="all"/>
          </a:pPr>
          <a:r>
            <a:rPr lang="cs-CZ"/>
            <a:t>Potraviny by byly kvalitnější.</a:t>
          </a:r>
          <a:endParaRPr lang="en-US"/>
        </a:p>
      </dgm:t>
    </dgm:pt>
    <dgm:pt modelId="{67EF15FB-E892-4E1D-A312-894F9ED818A5}" type="parTrans" cxnId="{EA7856FE-ECD8-4387-BFA4-658CACDA97C6}">
      <dgm:prSet/>
      <dgm:spPr/>
      <dgm:t>
        <a:bodyPr/>
        <a:lstStyle/>
        <a:p>
          <a:endParaRPr lang="en-US"/>
        </a:p>
      </dgm:t>
    </dgm:pt>
    <dgm:pt modelId="{192736F1-76D0-426E-976F-88E0E4952C94}" type="sibTrans" cxnId="{EA7856FE-ECD8-4387-BFA4-658CACDA97C6}">
      <dgm:prSet/>
      <dgm:spPr/>
      <dgm:t>
        <a:bodyPr/>
        <a:lstStyle/>
        <a:p>
          <a:endParaRPr lang="en-US"/>
        </a:p>
      </dgm:t>
    </dgm:pt>
    <dgm:pt modelId="{19915C98-C26E-41CB-8B1B-2BB1B5C23407}" type="pres">
      <dgm:prSet presAssocID="{45FFFE4E-A7D1-4096-BE88-0188C1A74B18}" presName="root" presStyleCnt="0">
        <dgm:presLayoutVars>
          <dgm:dir/>
          <dgm:resizeHandles val="exact"/>
        </dgm:presLayoutVars>
      </dgm:prSet>
      <dgm:spPr/>
    </dgm:pt>
    <dgm:pt modelId="{C8FCC1E7-6CBD-4BD2-853A-A9BFA2FDF551}" type="pres">
      <dgm:prSet presAssocID="{D6E372C5-2A86-4F3B-B8C9-7A03FD1424F1}" presName="compNode" presStyleCnt="0"/>
      <dgm:spPr/>
    </dgm:pt>
    <dgm:pt modelId="{12A89EDD-2921-428B-A53A-F0661CADF28C}" type="pres">
      <dgm:prSet presAssocID="{D6E372C5-2A86-4F3B-B8C9-7A03FD1424F1}" presName="iconBgRect" presStyleLbl="bgShp" presStyleIdx="0" presStyleCnt="5"/>
      <dgm:spPr/>
    </dgm:pt>
    <dgm:pt modelId="{85138D96-9E17-4BB1-9DBA-0C4984F6280A}" type="pres">
      <dgm:prSet presAssocID="{D6E372C5-2A86-4F3B-B8C9-7A03FD1424F1}" presName="iconRect" presStyleLbl="node1" presStyleIdx="0" presStyleCnt="5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House"/>
        </a:ext>
      </dgm:extLst>
    </dgm:pt>
    <dgm:pt modelId="{C64636FB-A634-47EB-B3D3-526FC8783A34}" type="pres">
      <dgm:prSet presAssocID="{D6E372C5-2A86-4F3B-B8C9-7A03FD1424F1}" presName="spaceRect" presStyleCnt="0"/>
      <dgm:spPr/>
    </dgm:pt>
    <dgm:pt modelId="{93C787CA-7236-4A27-93C9-B9ECB2A2700A}" type="pres">
      <dgm:prSet presAssocID="{D6E372C5-2A86-4F3B-B8C9-7A03FD1424F1}" presName="textRect" presStyleLbl="revTx" presStyleIdx="0" presStyleCnt="5">
        <dgm:presLayoutVars>
          <dgm:chMax val="1"/>
          <dgm:chPref val="1"/>
        </dgm:presLayoutVars>
      </dgm:prSet>
      <dgm:spPr/>
    </dgm:pt>
    <dgm:pt modelId="{2E2D5EC6-4631-44E6-8BA8-9715833AE419}" type="pres">
      <dgm:prSet presAssocID="{C77E9E32-2641-40A3-B055-B242F7BAD49E}" presName="sibTrans" presStyleCnt="0"/>
      <dgm:spPr/>
    </dgm:pt>
    <dgm:pt modelId="{161A179F-7CC2-43F3-835E-E6F590CB437F}" type="pres">
      <dgm:prSet presAssocID="{6103BAFE-CFFA-421A-A249-1CA36A58A004}" presName="compNode" presStyleCnt="0"/>
      <dgm:spPr/>
    </dgm:pt>
    <dgm:pt modelId="{636CB195-F284-42EE-86E1-D106033D56EA}" type="pres">
      <dgm:prSet presAssocID="{6103BAFE-CFFA-421A-A249-1CA36A58A004}" presName="iconBgRect" presStyleLbl="bgShp" presStyleIdx="1" presStyleCnt="5"/>
      <dgm:spPr/>
    </dgm:pt>
    <dgm:pt modelId="{64BE2252-C918-4BE4-868F-98C61A2176D0}" type="pres">
      <dgm:prSet presAssocID="{6103BAFE-CFFA-421A-A249-1CA36A58A004}" presName="iconRect" presStyleLbl="node1" presStyleIdx="1" presStyleCnt="5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w"/>
        </a:ext>
      </dgm:extLst>
    </dgm:pt>
    <dgm:pt modelId="{375A999C-EC29-4F68-9FF1-5EE4F30D54D4}" type="pres">
      <dgm:prSet presAssocID="{6103BAFE-CFFA-421A-A249-1CA36A58A004}" presName="spaceRect" presStyleCnt="0"/>
      <dgm:spPr/>
    </dgm:pt>
    <dgm:pt modelId="{3CF8E0F7-5A67-4647-BCB0-E8A28C85A2BB}" type="pres">
      <dgm:prSet presAssocID="{6103BAFE-CFFA-421A-A249-1CA36A58A004}" presName="textRect" presStyleLbl="revTx" presStyleIdx="1" presStyleCnt="5">
        <dgm:presLayoutVars>
          <dgm:chMax val="1"/>
          <dgm:chPref val="1"/>
        </dgm:presLayoutVars>
      </dgm:prSet>
      <dgm:spPr/>
    </dgm:pt>
    <dgm:pt modelId="{8C2D390F-B996-4DC5-B565-38F0E59FBDA1}" type="pres">
      <dgm:prSet presAssocID="{0EC4FAEC-788D-4A23-A501-E15BF783E46C}" presName="sibTrans" presStyleCnt="0"/>
      <dgm:spPr/>
    </dgm:pt>
    <dgm:pt modelId="{3BFEF5B8-4610-4D98-A7F1-4CEFA9610AD8}" type="pres">
      <dgm:prSet presAssocID="{ED9E2BA7-0AAC-4DB6-A473-C2EC939B2822}" presName="compNode" presStyleCnt="0"/>
      <dgm:spPr/>
    </dgm:pt>
    <dgm:pt modelId="{59CC4CE1-EE1A-4090-8D69-FA8A9D1D5891}" type="pres">
      <dgm:prSet presAssocID="{ED9E2BA7-0AAC-4DB6-A473-C2EC939B2822}" presName="iconBgRect" presStyleLbl="bgShp" presStyleIdx="2" presStyleCnt="5"/>
      <dgm:spPr/>
    </dgm:pt>
    <dgm:pt modelId="{0CEC3893-6724-40E6-9659-EBB1F726F20E}" type="pres">
      <dgm:prSet presAssocID="{ED9E2BA7-0AAC-4DB6-A473-C2EC939B2822}" presName="iconRect" presStyleLbl="node1" presStyleIdx="2" presStyleCnt="5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ig"/>
        </a:ext>
      </dgm:extLst>
    </dgm:pt>
    <dgm:pt modelId="{B3D2415A-FEA9-4774-AAC5-F6296ED38637}" type="pres">
      <dgm:prSet presAssocID="{ED9E2BA7-0AAC-4DB6-A473-C2EC939B2822}" presName="spaceRect" presStyleCnt="0"/>
      <dgm:spPr/>
    </dgm:pt>
    <dgm:pt modelId="{BB827C4E-D46F-4FD2-919E-893EB9A32BA1}" type="pres">
      <dgm:prSet presAssocID="{ED9E2BA7-0AAC-4DB6-A473-C2EC939B2822}" presName="textRect" presStyleLbl="revTx" presStyleIdx="2" presStyleCnt="5">
        <dgm:presLayoutVars>
          <dgm:chMax val="1"/>
          <dgm:chPref val="1"/>
        </dgm:presLayoutVars>
      </dgm:prSet>
      <dgm:spPr/>
    </dgm:pt>
    <dgm:pt modelId="{7A15FFC8-4C11-4FD3-908E-DD691FAB7B57}" type="pres">
      <dgm:prSet presAssocID="{903EF35C-0A93-44A1-8B70-2CC94D46CB50}" presName="sibTrans" presStyleCnt="0"/>
      <dgm:spPr/>
    </dgm:pt>
    <dgm:pt modelId="{512A0975-0732-40E2-A383-F81243E0EC28}" type="pres">
      <dgm:prSet presAssocID="{B1A4A76C-4FB6-4F07-94FA-33EA2A98D21F}" presName="compNode" presStyleCnt="0"/>
      <dgm:spPr/>
    </dgm:pt>
    <dgm:pt modelId="{A2007BBA-AE35-4F52-B5BA-FECFDB3EE0EE}" type="pres">
      <dgm:prSet presAssocID="{B1A4A76C-4FB6-4F07-94FA-33EA2A98D21F}" presName="iconBgRect" presStyleLbl="bgShp" presStyleIdx="3" presStyleCnt="5"/>
      <dgm:spPr/>
    </dgm:pt>
    <dgm:pt modelId="{0F189086-5CCC-4B55-A51E-847F4A93D93B}" type="pres">
      <dgm:prSet presAssocID="{B1A4A76C-4FB6-4F07-94FA-33EA2A98D21F}" presName="iconRect" presStyleLbl="node1" presStyleIdx="3" presStyleCnt="5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hick"/>
        </a:ext>
      </dgm:extLst>
    </dgm:pt>
    <dgm:pt modelId="{FE9DFD71-6FB4-404E-8538-845ABDBDB00C}" type="pres">
      <dgm:prSet presAssocID="{B1A4A76C-4FB6-4F07-94FA-33EA2A98D21F}" presName="spaceRect" presStyleCnt="0"/>
      <dgm:spPr/>
    </dgm:pt>
    <dgm:pt modelId="{AD46FB78-1426-4F6C-B1BA-46E1E45C66A6}" type="pres">
      <dgm:prSet presAssocID="{B1A4A76C-4FB6-4F07-94FA-33EA2A98D21F}" presName="textRect" presStyleLbl="revTx" presStyleIdx="3" presStyleCnt="5">
        <dgm:presLayoutVars>
          <dgm:chMax val="1"/>
          <dgm:chPref val="1"/>
        </dgm:presLayoutVars>
      </dgm:prSet>
      <dgm:spPr/>
    </dgm:pt>
    <dgm:pt modelId="{C86AA43B-A2F1-41D6-83E8-E771A7441054}" type="pres">
      <dgm:prSet presAssocID="{9B242473-6D3A-45AB-B274-7CD4D39C5EA0}" presName="sibTrans" presStyleCnt="0"/>
      <dgm:spPr/>
    </dgm:pt>
    <dgm:pt modelId="{6963CDD2-DEA0-41BF-A1A0-C7F1D4610B8C}" type="pres">
      <dgm:prSet presAssocID="{961E1DF5-BF4E-416B-A858-2177B1C192B6}" presName="compNode" presStyleCnt="0"/>
      <dgm:spPr/>
    </dgm:pt>
    <dgm:pt modelId="{DD5FA6B9-9B29-4CD5-8203-857F7422E5C0}" type="pres">
      <dgm:prSet presAssocID="{961E1DF5-BF4E-416B-A858-2177B1C192B6}" presName="iconBgRect" presStyleLbl="bgShp" presStyleIdx="4" presStyleCnt="5"/>
      <dgm:spPr/>
    </dgm:pt>
    <dgm:pt modelId="{893A1025-422F-4D98-B558-D3C1495660B4}" type="pres">
      <dgm:prSet presAssocID="{961E1DF5-BF4E-416B-A858-2177B1C192B6}" presName="iconRect" presStyleLbl="node1" presStyleIdx="4" presStyleCnt="5"/>
      <dgm:spPr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hopping basket"/>
        </a:ext>
      </dgm:extLst>
    </dgm:pt>
    <dgm:pt modelId="{58466D5A-03F4-402A-BB12-6E99BD5A9753}" type="pres">
      <dgm:prSet presAssocID="{961E1DF5-BF4E-416B-A858-2177B1C192B6}" presName="spaceRect" presStyleCnt="0"/>
      <dgm:spPr/>
    </dgm:pt>
    <dgm:pt modelId="{1FD74134-C7E2-48B8-B9D0-9C77D3866C3F}" type="pres">
      <dgm:prSet presAssocID="{961E1DF5-BF4E-416B-A858-2177B1C192B6}" presName="textRect" presStyleLbl="revTx" presStyleIdx="4" presStyleCnt="5">
        <dgm:presLayoutVars>
          <dgm:chMax val="1"/>
          <dgm:chPref val="1"/>
        </dgm:presLayoutVars>
      </dgm:prSet>
      <dgm:spPr/>
    </dgm:pt>
  </dgm:ptLst>
  <dgm:cxnLst>
    <dgm:cxn modelId="{5BA0C50A-8453-4700-BE57-727A238C4C33}" srcId="{45FFFE4E-A7D1-4096-BE88-0188C1A74B18}" destId="{6103BAFE-CFFA-421A-A249-1CA36A58A004}" srcOrd="1" destOrd="0" parTransId="{F272798D-1C46-4FC8-A0D5-03F84325975F}" sibTransId="{0EC4FAEC-788D-4A23-A501-E15BF783E46C}"/>
    <dgm:cxn modelId="{4F6BD31F-AF32-41D8-B074-A6AD9BC6C48D}" type="presOf" srcId="{B1A4A76C-4FB6-4F07-94FA-33EA2A98D21F}" destId="{AD46FB78-1426-4F6C-B1BA-46E1E45C66A6}" srcOrd="0" destOrd="0" presId="urn:microsoft.com/office/officeart/2018/5/layout/IconCircleLabelList"/>
    <dgm:cxn modelId="{63F20320-5A4E-4B90-81A7-552D61CC867F}" type="presOf" srcId="{6103BAFE-CFFA-421A-A249-1CA36A58A004}" destId="{3CF8E0F7-5A67-4647-BCB0-E8A28C85A2BB}" srcOrd="0" destOrd="0" presId="urn:microsoft.com/office/officeart/2018/5/layout/IconCircleLabelList"/>
    <dgm:cxn modelId="{3E82F144-F17B-434B-81FA-DBC36287C440}" srcId="{45FFFE4E-A7D1-4096-BE88-0188C1A74B18}" destId="{B1A4A76C-4FB6-4F07-94FA-33EA2A98D21F}" srcOrd="3" destOrd="0" parTransId="{987324E1-62DD-49A9-B86F-6F9E046DD6B8}" sibTransId="{9B242473-6D3A-45AB-B274-7CD4D39C5EA0}"/>
    <dgm:cxn modelId="{5C2F3B45-52E3-4461-A5A0-9C92F3E57B15}" srcId="{45FFFE4E-A7D1-4096-BE88-0188C1A74B18}" destId="{ED9E2BA7-0AAC-4DB6-A473-C2EC939B2822}" srcOrd="2" destOrd="0" parTransId="{B18BBBC3-6B5D-4BCC-A143-3FE426EFCC07}" sibTransId="{903EF35C-0A93-44A1-8B70-2CC94D46CB50}"/>
    <dgm:cxn modelId="{CFC4606B-8D15-4202-A397-3BCCD9270DE2}" type="presOf" srcId="{45FFFE4E-A7D1-4096-BE88-0188C1A74B18}" destId="{19915C98-C26E-41CB-8B1B-2BB1B5C23407}" srcOrd="0" destOrd="0" presId="urn:microsoft.com/office/officeart/2018/5/layout/IconCircleLabelList"/>
    <dgm:cxn modelId="{C9DD327C-6098-4131-85A4-94FD39AF7DF4}" type="presOf" srcId="{961E1DF5-BF4E-416B-A858-2177B1C192B6}" destId="{1FD74134-C7E2-48B8-B9D0-9C77D3866C3F}" srcOrd="0" destOrd="0" presId="urn:microsoft.com/office/officeart/2018/5/layout/IconCircleLabelList"/>
    <dgm:cxn modelId="{E2FA318A-83D5-4394-9F0B-2A3E97B69F1B}" type="presOf" srcId="{ED9E2BA7-0AAC-4DB6-A473-C2EC939B2822}" destId="{BB827C4E-D46F-4FD2-919E-893EB9A32BA1}" srcOrd="0" destOrd="0" presId="urn:microsoft.com/office/officeart/2018/5/layout/IconCircleLabelList"/>
    <dgm:cxn modelId="{F95012DB-1CC3-47DE-A714-C8FA3C10608E}" srcId="{45FFFE4E-A7D1-4096-BE88-0188C1A74B18}" destId="{D6E372C5-2A86-4F3B-B8C9-7A03FD1424F1}" srcOrd="0" destOrd="0" parTransId="{04F2421E-A1EB-47B0-9C7C-89B7E99FD303}" sibTransId="{C77E9E32-2641-40A3-B055-B242F7BAD49E}"/>
    <dgm:cxn modelId="{E82764E5-9938-4245-887F-B6C05529A426}" type="presOf" srcId="{D6E372C5-2A86-4F3B-B8C9-7A03FD1424F1}" destId="{93C787CA-7236-4A27-93C9-B9ECB2A2700A}" srcOrd="0" destOrd="0" presId="urn:microsoft.com/office/officeart/2018/5/layout/IconCircleLabelList"/>
    <dgm:cxn modelId="{EA7856FE-ECD8-4387-BFA4-658CACDA97C6}" srcId="{45FFFE4E-A7D1-4096-BE88-0188C1A74B18}" destId="{961E1DF5-BF4E-416B-A858-2177B1C192B6}" srcOrd="4" destOrd="0" parTransId="{67EF15FB-E892-4E1D-A312-894F9ED818A5}" sibTransId="{192736F1-76D0-426E-976F-88E0E4952C94}"/>
    <dgm:cxn modelId="{3AD9E2F3-1CB1-4C69-81BD-175FC2E0D0D4}" type="presParOf" srcId="{19915C98-C26E-41CB-8B1B-2BB1B5C23407}" destId="{C8FCC1E7-6CBD-4BD2-853A-A9BFA2FDF551}" srcOrd="0" destOrd="0" presId="urn:microsoft.com/office/officeart/2018/5/layout/IconCircleLabelList"/>
    <dgm:cxn modelId="{D9E634D8-A777-4BFA-B4BE-9AE1F76370AC}" type="presParOf" srcId="{C8FCC1E7-6CBD-4BD2-853A-A9BFA2FDF551}" destId="{12A89EDD-2921-428B-A53A-F0661CADF28C}" srcOrd="0" destOrd="0" presId="urn:microsoft.com/office/officeart/2018/5/layout/IconCircleLabelList"/>
    <dgm:cxn modelId="{78CE12AE-F48E-4177-83E6-23BC6A8EABD4}" type="presParOf" srcId="{C8FCC1E7-6CBD-4BD2-853A-A9BFA2FDF551}" destId="{85138D96-9E17-4BB1-9DBA-0C4984F6280A}" srcOrd="1" destOrd="0" presId="urn:microsoft.com/office/officeart/2018/5/layout/IconCircleLabelList"/>
    <dgm:cxn modelId="{033C61DC-F39C-48BC-B2D7-CF707F4B0EA4}" type="presParOf" srcId="{C8FCC1E7-6CBD-4BD2-853A-A9BFA2FDF551}" destId="{C64636FB-A634-47EB-B3D3-526FC8783A34}" srcOrd="2" destOrd="0" presId="urn:microsoft.com/office/officeart/2018/5/layout/IconCircleLabelList"/>
    <dgm:cxn modelId="{16791B8D-73E4-42EF-86DD-12F3BD1462F1}" type="presParOf" srcId="{C8FCC1E7-6CBD-4BD2-853A-A9BFA2FDF551}" destId="{93C787CA-7236-4A27-93C9-B9ECB2A2700A}" srcOrd="3" destOrd="0" presId="urn:microsoft.com/office/officeart/2018/5/layout/IconCircleLabelList"/>
    <dgm:cxn modelId="{93954070-C324-4B1B-ABEA-4140F31D5B99}" type="presParOf" srcId="{19915C98-C26E-41CB-8B1B-2BB1B5C23407}" destId="{2E2D5EC6-4631-44E6-8BA8-9715833AE419}" srcOrd="1" destOrd="0" presId="urn:microsoft.com/office/officeart/2018/5/layout/IconCircleLabelList"/>
    <dgm:cxn modelId="{AB533C4E-A139-499C-B5B2-1F0D219E5F4B}" type="presParOf" srcId="{19915C98-C26E-41CB-8B1B-2BB1B5C23407}" destId="{161A179F-7CC2-43F3-835E-E6F590CB437F}" srcOrd="2" destOrd="0" presId="urn:microsoft.com/office/officeart/2018/5/layout/IconCircleLabelList"/>
    <dgm:cxn modelId="{1B51010F-B9D5-4757-A1D5-43688D611A64}" type="presParOf" srcId="{161A179F-7CC2-43F3-835E-E6F590CB437F}" destId="{636CB195-F284-42EE-86E1-D106033D56EA}" srcOrd="0" destOrd="0" presId="urn:microsoft.com/office/officeart/2018/5/layout/IconCircleLabelList"/>
    <dgm:cxn modelId="{779560AD-C084-486E-A99C-32D0127A41BC}" type="presParOf" srcId="{161A179F-7CC2-43F3-835E-E6F590CB437F}" destId="{64BE2252-C918-4BE4-868F-98C61A2176D0}" srcOrd="1" destOrd="0" presId="urn:microsoft.com/office/officeart/2018/5/layout/IconCircleLabelList"/>
    <dgm:cxn modelId="{4E328C55-D37F-4469-96E6-A42D3B94E121}" type="presParOf" srcId="{161A179F-7CC2-43F3-835E-E6F590CB437F}" destId="{375A999C-EC29-4F68-9FF1-5EE4F30D54D4}" srcOrd="2" destOrd="0" presId="urn:microsoft.com/office/officeart/2018/5/layout/IconCircleLabelList"/>
    <dgm:cxn modelId="{875F8D2C-52A2-48E4-AE1E-3C2EE35B49FA}" type="presParOf" srcId="{161A179F-7CC2-43F3-835E-E6F590CB437F}" destId="{3CF8E0F7-5A67-4647-BCB0-E8A28C85A2BB}" srcOrd="3" destOrd="0" presId="urn:microsoft.com/office/officeart/2018/5/layout/IconCircleLabelList"/>
    <dgm:cxn modelId="{88F80EB5-ECF5-43AE-AD51-CCF83F97A645}" type="presParOf" srcId="{19915C98-C26E-41CB-8B1B-2BB1B5C23407}" destId="{8C2D390F-B996-4DC5-B565-38F0E59FBDA1}" srcOrd="3" destOrd="0" presId="urn:microsoft.com/office/officeart/2018/5/layout/IconCircleLabelList"/>
    <dgm:cxn modelId="{2D3F9B07-2B9E-4007-AC61-B655ADC92350}" type="presParOf" srcId="{19915C98-C26E-41CB-8B1B-2BB1B5C23407}" destId="{3BFEF5B8-4610-4D98-A7F1-4CEFA9610AD8}" srcOrd="4" destOrd="0" presId="urn:microsoft.com/office/officeart/2018/5/layout/IconCircleLabelList"/>
    <dgm:cxn modelId="{15FBE924-DFB6-4485-9AC4-AF7F6A9430E0}" type="presParOf" srcId="{3BFEF5B8-4610-4D98-A7F1-4CEFA9610AD8}" destId="{59CC4CE1-EE1A-4090-8D69-FA8A9D1D5891}" srcOrd="0" destOrd="0" presId="urn:microsoft.com/office/officeart/2018/5/layout/IconCircleLabelList"/>
    <dgm:cxn modelId="{A6649575-5AF5-46CB-BCE1-0EE2668B36D8}" type="presParOf" srcId="{3BFEF5B8-4610-4D98-A7F1-4CEFA9610AD8}" destId="{0CEC3893-6724-40E6-9659-EBB1F726F20E}" srcOrd="1" destOrd="0" presId="urn:microsoft.com/office/officeart/2018/5/layout/IconCircleLabelList"/>
    <dgm:cxn modelId="{91156499-310E-4E0B-A40C-3EA474E6BA14}" type="presParOf" srcId="{3BFEF5B8-4610-4D98-A7F1-4CEFA9610AD8}" destId="{B3D2415A-FEA9-4774-AAC5-F6296ED38637}" srcOrd="2" destOrd="0" presId="urn:microsoft.com/office/officeart/2018/5/layout/IconCircleLabelList"/>
    <dgm:cxn modelId="{7CB0D567-7707-4FEC-852A-A67EDEE3CFDB}" type="presParOf" srcId="{3BFEF5B8-4610-4D98-A7F1-4CEFA9610AD8}" destId="{BB827C4E-D46F-4FD2-919E-893EB9A32BA1}" srcOrd="3" destOrd="0" presId="urn:microsoft.com/office/officeart/2018/5/layout/IconCircleLabelList"/>
    <dgm:cxn modelId="{67E60732-9B29-4CE1-A03A-1A0668875BD8}" type="presParOf" srcId="{19915C98-C26E-41CB-8B1B-2BB1B5C23407}" destId="{7A15FFC8-4C11-4FD3-908E-DD691FAB7B57}" srcOrd="5" destOrd="0" presId="urn:microsoft.com/office/officeart/2018/5/layout/IconCircleLabelList"/>
    <dgm:cxn modelId="{6D2E584F-0205-48B2-B308-4C40456FA9C8}" type="presParOf" srcId="{19915C98-C26E-41CB-8B1B-2BB1B5C23407}" destId="{512A0975-0732-40E2-A383-F81243E0EC28}" srcOrd="6" destOrd="0" presId="urn:microsoft.com/office/officeart/2018/5/layout/IconCircleLabelList"/>
    <dgm:cxn modelId="{10E1BB3D-E63F-4635-822B-DADF5F719F3D}" type="presParOf" srcId="{512A0975-0732-40E2-A383-F81243E0EC28}" destId="{A2007BBA-AE35-4F52-B5BA-FECFDB3EE0EE}" srcOrd="0" destOrd="0" presId="urn:microsoft.com/office/officeart/2018/5/layout/IconCircleLabelList"/>
    <dgm:cxn modelId="{A3BC5093-AD22-4C23-B05F-EA171AE52FF0}" type="presParOf" srcId="{512A0975-0732-40E2-A383-F81243E0EC28}" destId="{0F189086-5CCC-4B55-A51E-847F4A93D93B}" srcOrd="1" destOrd="0" presId="urn:microsoft.com/office/officeart/2018/5/layout/IconCircleLabelList"/>
    <dgm:cxn modelId="{6FDD0369-22E2-4AC6-9ACD-69EBD17B6AD1}" type="presParOf" srcId="{512A0975-0732-40E2-A383-F81243E0EC28}" destId="{FE9DFD71-6FB4-404E-8538-845ABDBDB00C}" srcOrd="2" destOrd="0" presId="urn:microsoft.com/office/officeart/2018/5/layout/IconCircleLabelList"/>
    <dgm:cxn modelId="{5A5AEF66-E293-493E-BF6B-619CCA16C602}" type="presParOf" srcId="{512A0975-0732-40E2-A383-F81243E0EC28}" destId="{AD46FB78-1426-4F6C-B1BA-46E1E45C66A6}" srcOrd="3" destOrd="0" presId="urn:microsoft.com/office/officeart/2018/5/layout/IconCircleLabelList"/>
    <dgm:cxn modelId="{617C5CE6-1120-4905-830B-9534071DB53F}" type="presParOf" srcId="{19915C98-C26E-41CB-8B1B-2BB1B5C23407}" destId="{C86AA43B-A2F1-41D6-83E8-E771A7441054}" srcOrd="7" destOrd="0" presId="urn:microsoft.com/office/officeart/2018/5/layout/IconCircleLabelList"/>
    <dgm:cxn modelId="{681EA4B1-FFB6-459E-BB93-2266616E36D6}" type="presParOf" srcId="{19915C98-C26E-41CB-8B1B-2BB1B5C23407}" destId="{6963CDD2-DEA0-41BF-A1A0-C7F1D4610B8C}" srcOrd="8" destOrd="0" presId="urn:microsoft.com/office/officeart/2018/5/layout/IconCircleLabelList"/>
    <dgm:cxn modelId="{75941588-34F6-40B1-A3B0-6D1A191AAA51}" type="presParOf" srcId="{6963CDD2-DEA0-41BF-A1A0-C7F1D4610B8C}" destId="{DD5FA6B9-9B29-4CD5-8203-857F7422E5C0}" srcOrd="0" destOrd="0" presId="urn:microsoft.com/office/officeart/2018/5/layout/IconCircleLabelList"/>
    <dgm:cxn modelId="{67C41296-1A5B-4B0E-955A-2D474E256D00}" type="presParOf" srcId="{6963CDD2-DEA0-41BF-A1A0-C7F1D4610B8C}" destId="{893A1025-422F-4D98-B558-D3C1495660B4}" srcOrd="1" destOrd="0" presId="urn:microsoft.com/office/officeart/2018/5/layout/IconCircleLabelList"/>
    <dgm:cxn modelId="{2ADB0889-DEC1-42C5-883F-6AD378335C31}" type="presParOf" srcId="{6963CDD2-DEA0-41BF-A1A0-C7F1D4610B8C}" destId="{58466D5A-03F4-402A-BB12-6E99BD5A9753}" srcOrd="2" destOrd="0" presId="urn:microsoft.com/office/officeart/2018/5/layout/IconCircleLabelList"/>
    <dgm:cxn modelId="{554CC8DE-F9BF-4DAE-9614-3F7EC6A7C097}" type="presParOf" srcId="{6963CDD2-DEA0-41BF-A1A0-C7F1D4610B8C}" destId="{1FD74134-C7E2-48B8-B9D0-9C77D3866C3F}" srcOrd="3" destOrd="0" presId="urn:microsoft.com/office/officeart/2018/5/layout/IconCircleLabel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A89EDD-2921-428B-A53A-F0661CADF28C}">
      <dsp:nvSpPr>
        <dsp:cNvPr id="0" name=""/>
        <dsp:cNvSpPr/>
      </dsp:nvSpPr>
      <dsp:spPr>
        <a:xfrm>
          <a:off x="333420" y="835113"/>
          <a:ext cx="1028302" cy="1028302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5138D96-9E17-4BB1-9DBA-0C4984F6280A}">
      <dsp:nvSpPr>
        <dsp:cNvPr id="0" name=""/>
        <dsp:cNvSpPr/>
      </dsp:nvSpPr>
      <dsp:spPr>
        <a:xfrm>
          <a:off x="552567" y="1054260"/>
          <a:ext cx="590009" cy="590009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C787CA-7236-4A27-93C9-B9ECB2A2700A}">
      <dsp:nvSpPr>
        <dsp:cNvPr id="0" name=""/>
        <dsp:cNvSpPr/>
      </dsp:nvSpPr>
      <dsp:spPr>
        <a:xfrm>
          <a:off x="4701" y="2183707"/>
          <a:ext cx="1685742" cy="1074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100" kern="1200"/>
            <a:t>Protože </a:t>
          </a:r>
          <a:r>
            <a:rPr lang="cs-CZ" sz="1100" kern="1200">
              <a:latin typeface="Trebuchet MS" panose="020B0603020202020204"/>
            </a:rPr>
            <a:t>bychom se naučili hospodařit.</a:t>
          </a:r>
          <a:r>
            <a:rPr lang="cs-CZ" sz="1100" kern="1200"/>
            <a:t> Školní zahradu bychom přeměnili na domácí farmu. Bylo by tam pole a ohrady s užitečnými zvířaty např.</a:t>
          </a:r>
          <a:endParaRPr lang="en-US" sz="1100" kern="1200"/>
        </a:p>
      </dsp:txBody>
      <dsp:txXfrm>
        <a:off x="4701" y="2183707"/>
        <a:ext cx="1685742" cy="1074660"/>
      </dsp:txXfrm>
    </dsp:sp>
    <dsp:sp modelId="{636CB195-F284-42EE-86E1-D106033D56EA}">
      <dsp:nvSpPr>
        <dsp:cNvPr id="0" name=""/>
        <dsp:cNvSpPr/>
      </dsp:nvSpPr>
      <dsp:spPr>
        <a:xfrm>
          <a:off x="2314168" y="835113"/>
          <a:ext cx="1028302" cy="1028302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BE2252-C918-4BE4-868F-98C61A2176D0}">
      <dsp:nvSpPr>
        <dsp:cNvPr id="0" name=""/>
        <dsp:cNvSpPr/>
      </dsp:nvSpPr>
      <dsp:spPr>
        <a:xfrm>
          <a:off x="2533314" y="1054260"/>
          <a:ext cx="590009" cy="590009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F8E0F7-5A67-4647-BCB0-E8A28C85A2BB}">
      <dsp:nvSpPr>
        <dsp:cNvPr id="0" name=""/>
        <dsp:cNvSpPr/>
      </dsp:nvSpPr>
      <dsp:spPr>
        <a:xfrm>
          <a:off x="1985448" y="2183707"/>
          <a:ext cx="1685742" cy="1074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100" kern="1200"/>
            <a:t>Kráva</a:t>
          </a:r>
          <a:r>
            <a:rPr lang="cs-CZ" sz="1100" kern="1200">
              <a:latin typeface="Trebuchet MS" panose="020B0603020202020204"/>
            </a:rPr>
            <a:t> </a:t>
          </a:r>
          <a:r>
            <a:rPr lang="cs-CZ" sz="1100" kern="1200"/>
            <a:t>(maso, mléko)</a:t>
          </a:r>
          <a:endParaRPr lang="en-US" sz="1100" kern="1200"/>
        </a:p>
      </dsp:txBody>
      <dsp:txXfrm>
        <a:off x="1985448" y="2183707"/>
        <a:ext cx="1685742" cy="1074660"/>
      </dsp:txXfrm>
    </dsp:sp>
    <dsp:sp modelId="{59CC4CE1-EE1A-4090-8D69-FA8A9D1D5891}">
      <dsp:nvSpPr>
        <dsp:cNvPr id="0" name=""/>
        <dsp:cNvSpPr/>
      </dsp:nvSpPr>
      <dsp:spPr>
        <a:xfrm>
          <a:off x="4294915" y="835113"/>
          <a:ext cx="1028302" cy="1028302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EC3893-6724-40E6-9659-EBB1F726F20E}">
      <dsp:nvSpPr>
        <dsp:cNvPr id="0" name=""/>
        <dsp:cNvSpPr/>
      </dsp:nvSpPr>
      <dsp:spPr>
        <a:xfrm>
          <a:off x="4514061" y="1054260"/>
          <a:ext cx="590009" cy="590009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B827C4E-D46F-4FD2-919E-893EB9A32BA1}">
      <dsp:nvSpPr>
        <dsp:cNvPr id="0" name=""/>
        <dsp:cNvSpPr/>
      </dsp:nvSpPr>
      <dsp:spPr>
        <a:xfrm>
          <a:off x="3966195" y="2183707"/>
          <a:ext cx="1685742" cy="1074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100" kern="1200"/>
            <a:t>Prase</a:t>
          </a:r>
          <a:r>
            <a:rPr lang="cs-CZ" sz="1100" kern="1200">
              <a:latin typeface="Trebuchet MS" panose="020B0603020202020204"/>
            </a:rPr>
            <a:t> </a:t>
          </a:r>
          <a:r>
            <a:rPr lang="cs-CZ" sz="1100" kern="1200"/>
            <a:t>(maso)</a:t>
          </a:r>
          <a:endParaRPr lang="en-US" sz="1100" kern="1200"/>
        </a:p>
      </dsp:txBody>
      <dsp:txXfrm>
        <a:off x="3966195" y="2183707"/>
        <a:ext cx="1685742" cy="1074660"/>
      </dsp:txXfrm>
    </dsp:sp>
    <dsp:sp modelId="{A2007BBA-AE35-4F52-B5BA-FECFDB3EE0EE}">
      <dsp:nvSpPr>
        <dsp:cNvPr id="0" name=""/>
        <dsp:cNvSpPr/>
      </dsp:nvSpPr>
      <dsp:spPr>
        <a:xfrm>
          <a:off x="6275662" y="835113"/>
          <a:ext cx="1028302" cy="1028302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F189086-5CCC-4B55-A51E-847F4A93D93B}">
      <dsp:nvSpPr>
        <dsp:cNvPr id="0" name=""/>
        <dsp:cNvSpPr/>
      </dsp:nvSpPr>
      <dsp:spPr>
        <a:xfrm>
          <a:off x="6494808" y="1054260"/>
          <a:ext cx="590009" cy="590009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46FB78-1426-4F6C-B1BA-46E1E45C66A6}">
      <dsp:nvSpPr>
        <dsp:cNvPr id="0" name=""/>
        <dsp:cNvSpPr/>
      </dsp:nvSpPr>
      <dsp:spPr>
        <a:xfrm>
          <a:off x="5946942" y="2183707"/>
          <a:ext cx="1685742" cy="1074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100" kern="1200"/>
            <a:t>Slepice</a:t>
          </a:r>
          <a:r>
            <a:rPr lang="cs-CZ" sz="1100" kern="1200">
              <a:latin typeface="Trebuchet MS" panose="020B0603020202020204"/>
            </a:rPr>
            <a:t> </a:t>
          </a:r>
          <a:r>
            <a:rPr lang="cs-CZ" sz="1100" kern="1200"/>
            <a:t>(vejce, maso)</a:t>
          </a:r>
          <a:endParaRPr lang="en-US" sz="1100" kern="1200"/>
        </a:p>
      </dsp:txBody>
      <dsp:txXfrm>
        <a:off x="5946942" y="2183707"/>
        <a:ext cx="1685742" cy="1074660"/>
      </dsp:txXfrm>
    </dsp:sp>
    <dsp:sp modelId="{DD5FA6B9-9B29-4CD5-8203-857F7422E5C0}">
      <dsp:nvSpPr>
        <dsp:cNvPr id="0" name=""/>
        <dsp:cNvSpPr/>
      </dsp:nvSpPr>
      <dsp:spPr>
        <a:xfrm>
          <a:off x="8256409" y="835113"/>
          <a:ext cx="1028302" cy="1028302"/>
        </a:xfrm>
        <a:prstGeom prst="ellipse">
          <a:avLst/>
        </a:prstGeom>
        <a:solidFill>
          <a:schemeClr val="accent6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93A1025-422F-4D98-B558-D3C1495660B4}">
      <dsp:nvSpPr>
        <dsp:cNvPr id="0" name=""/>
        <dsp:cNvSpPr/>
      </dsp:nvSpPr>
      <dsp:spPr>
        <a:xfrm>
          <a:off x="8475555" y="1054260"/>
          <a:ext cx="590009" cy="590009"/>
        </a:xfrm>
        <a:prstGeom prst="rect">
          <a:avLst/>
        </a:prstGeom>
        <a:blipFill>
          <a:blip xmlns:r="http://schemas.openxmlformats.org/officeDocument/2006/relationships" r:embed="rId9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a:blipFill>
        <a:ln w="19050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FD74134-C7E2-48B8-B9D0-9C77D3866C3F}">
      <dsp:nvSpPr>
        <dsp:cNvPr id="0" name=""/>
        <dsp:cNvSpPr/>
      </dsp:nvSpPr>
      <dsp:spPr>
        <a:xfrm>
          <a:off x="7927689" y="2183707"/>
          <a:ext cx="1685742" cy="107466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cap="all"/>
          </a:pPr>
          <a:r>
            <a:rPr lang="cs-CZ" sz="1100" kern="1200"/>
            <a:t>Potraviny by byly kvalitnější.</a:t>
          </a:r>
          <a:endParaRPr lang="en-US" sz="1100" kern="1200"/>
        </a:p>
      </dsp:txBody>
      <dsp:txXfrm>
        <a:off x="7927689" y="2183707"/>
        <a:ext cx="1685742" cy="107466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5/layout/IconCircleLabelList">
  <dgm:title val="Icon Circle Label List"/>
  <dgm:desc val="Use to show non-sequential or grouped chunks of information accompanied by a related visuals. Works best with icons or small pictures with short text ca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sameDir"/>
          <dgm:param type="off" val="ctr"/>
          <dgm:param type="vertAlign" val="mid"/>
          <dgm:param type="horzAlign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  <dgm:param type="vertAlign" val="mid"/>
          <dgm:param type="horzAlign" val="ct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2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4"/>
          <dgm:constr type="h" for="des" forName="compNode" op="equ"/>
          <dgm:constr type="h" for="des" forName="textRect" op="equ"/>
        </dgm:constrLst>
      </dgm:if>
      <dgm:if name="Name5" axis="ch" ptType="node" func="cnt" op="lte" val="3">
        <dgm:constrLst>
          <dgm:constr type="h" for="ch" forName="compNode" refType="h" fact="0.4"/>
          <dgm:constr type="w" for="ch" forName="compNode" val="100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40"/>
          <dgm:constr type="h" for="des" forName="compNode" op="equ"/>
          <dgm:constr type="h" for="des" forName="textRect" op="equ"/>
        </dgm:constrLst>
      </dgm:if>
      <dgm:if name="Name6" axis="ch" ptType="node" func="cnt" op="lte" val="4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32"/>
          <dgm:constr type="h" for="des" forName="compNode" op="equ"/>
          <dgm:constr type="h" for="des" forName="textRect" op="equ"/>
        </dgm:constrLst>
      </dgm:if>
      <dgm:else name="Name7">
        <dgm:constrLst>
          <dgm:constr type="h" for="ch" forName="compNode" refType="h" fact="0.4"/>
          <dgm:constr type="w" for="ch" forName="compNode" refType="w"/>
          <dgm:constr type="w" for="ch" forName="sibTrans" refType="w" refFor="ch" refForName="compNode" fact="0.175"/>
          <dgm:constr type="sp" refType="w" refFor="ch" refForName="compNode" op="equ" fact="0.25"/>
          <dgm:constr type="primFontSz" for="des" ptType="node" op="equ" val="24"/>
          <dgm:constr type="h" for="des" forName="compNode" op="equ"/>
          <dgm:constr type="h" for="des" forName="textRect" op="equ"/>
        </dgm:constrLst>
      </dgm:else>
    </dgm:choose>
    <dgm:ruleLst>
      <dgm:rule type="w" for="ch" forName="compNode" val="5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BgRect" refType="w" fact="0.61"/>
          <dgm:constr type="h" for="ch" forName="iconBgRect" refType="w" refFor="ch" refForName="iconBgRect"/>
          <dgm:constr type="t" for="ch" forName="iconBgRect"/>
          <dgm:constr type="ctrX" for="ch" forName="iconBgRect" refType="w" fact="0.5"/>
          <dgm:constr type="w" for="ch" forName="iconRect" refType="w" fact="0.35"/>
          <dgm:constr type="h" for="ch" forName="iconRect" refType="w" refFor="ch" refForName="iconRect"/>
          <dgm:constr type="ctrX" for="ch" forName="iconRect" refType="ctrX" refFor="ch" refForName="iconBgRect"/>
          <dgm:constr type="ctrY" for="ch" forName="iconRect" refType="ctrY" refFor="ch" refForName="iconBgRect"/>
          <dgm:constr type="h" for="ch" forName="spaceRect" refType="w" fact="0.19"/>
          <dgm:constr type="w" for="ch" forName="spaceRect" refType="w"/>
          <dgm:constr type="l" for="ch" forName="spaceRect"/>
          <dgm:constr type="t" for="ch" forName="spaceRect" refType="b" refFor="ch" refForName="iconBgRect"/>
          <dgm:constr type="h" for="ch" forName="textRect" val="20"/>
          <dgm:constr type="w" for="ch" forName="textRect" refType="w"/>
          <dgm:constr type="l" for="ch" forName="textRect"/>
          <dgm:constr type="t" for="ch" forName="textRect" refType="b" refFor="ch" refForName="spaceRect"/>
        </dgm:constrLst>
        <dgm:ruleLst>
          <dgm:rule type="h" val="INF" fact="NaN" max="NaN"/>
        </dgm:ruleLst>
        <dgm:layoutNode name="iconBgRect" styleLbl="bgShp">
          <dgm:alg type="sp"/>
          <dgm:shape xmlns:r="http://schemas.openxmlformats.org/officeDocument/2006/relationships" type="ellipse" r:blip="">
            <dgm:adjLst/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textRect" styleLbl="revTx">
          <dgm:varLst>
            <dgm:chMax val="1"/>
            <dgm:chPref val="1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1" fact="NaN" max="NaN"/>
            <dgm:rule type="h" val="INF" fact="NaN" max="NaN"/>
          </dgm:ruleLst>
        </dgm:layoutNode>
      </dgm:layoutNode>
      <dgm:forEach name="Name9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cap="all"/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0820510"/>
      </p:ext>
    </p:extLst>
  </p:cSld>
  <p:clrMapOvr>
    <a:masterClrMapping/>
  </p:clrMapOvr>
  <p:transition spd="slow">
    <p:wip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1295935"/>
      </p:ext>
    </p:extLst>
  </p:cSld>
  <p:clrMapOvr>
    <a:masterClrMapping/>
  </p:clrMapOvr>
  <p:transition spd="slow">
    <p:wip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4177597673"/>
      </p:ext>
    </p:extLst>
  </p:cSld>
  <p:clrMapOvr>
    <a:masterClrMapping/>
  </p:clrMapOvr>
  <p:transition spd="slow">
    <p:wip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138782"/>
      </p:ext>
    </p:extLst>
  </p:cSld>
  <p:clrMapOvr>
    <a:masterClrMapping/>
  </p:clrMapOvr>
  <p:transition spd="slow"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452243275"/>
      </p:ext>
    </p:extLst>
  </p:cSld>
  <p:clrMapOvr>
    <a:masterClrMapping/>
  </p:clrMapOvr>
  <p:transition spd="slow"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534792"/>
      </p:ext>
    </p:extLst>
  </p:cSld>
  <p:clrMapOvr>
    <a:masterClrMapping/>
  </p:clrMapOvr>
  <p:transition spd="slow"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4057624"/>
      </p:ext>
    </p:extLst>
  </p:cSld>
  <p:clrMapOvr>
    <a:masterClrMapping/>
  </p:clrMapOvr>
  <p:transition spd="slow"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8509010"/>
      </p:ext>
    </p:extLst>
  </p:cSld>
  <p:clrMapOvr>
    <a:masterClrMapping/>
  </p:clrMapOvr>
  <p:transition spd="slow"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7512583"/>
      </p:ext>
    </p:extLst>
  </p:cSld>
  <p:clrMapOvr>
    <a:masterClrMapping/>
  </p:clrMapOvr>
  <p:transition spd="slow"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0297759"/>
      </p:ext>
    </p:extLst>
  </p:cSld>
  <p:clrMapOvr>
    <a:masterClrMapping/>
  </p:clrMapOvr>
  <p:transition spd="slow">
    <p:wip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85014067"/>
      </p:ext>
    </p:extLst>
  </p:cSld>
  <p:clrMapOvr>
    <a:masterClrMapping/>
  </p:clrMapOvr>
  <p:transition spd="slow">
    <p:wip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0256067"/>
      </p:ext>
    </p:extLst>
  </p:cSld>
  <p:clrMapOvr>
    <a:masterClrMapping/>
  </p:clrMapOvr>
  <p:transition spd="slow">
    <p:wip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8059622"/>
      </p:ext>
    </p:extLst>
  </p:cSld>
  <p:clrMapOvr>
    <a:masterClrMapping/>
  </p:clrMapOvr>
  <p:transition spd="slow">
    <p:wip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5908018"/>
      </p:ext>
    </p:extLst>
  </p:cSld>
  <p:clrMapOvr>
    <a:masterClrMapping/>
  </p:clrMapOvr>
  <p:transition spd="slow">
    <p:wip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0333159"/>
      </p:ext>
    </p:extLst>
  </p:cSld>
  <p:clrMapOvr>
    <a:masterClrMapping/>
  </p:clrMapOvr>
  <p:transition spd="slow">
    <p:wip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5939708"/>
      </p:ext>
    </p:extLst>
  </p:cSld>
  <p:clrMapOvr>
    <a:masterClrMapping/>
  </p:clrMapOvr>
  <p:transition spd="slow">
    <p:wip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5/26/2020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0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8" r:id="rId1"/>
    <p:sldLayoutId id="2147483729" r:id="rId2"/>
    <p:sldLayoutId id="2147483730" r:id="rId3"/>
    <p:sldLayoutId id="2147483731" r:id="rId4"/>
    <p:sldLayoutId id="2147483732" r:id="rId5"/>
    <p:sldLayoutId id="2147483733" r:id="rId6"/>
    <p:sldLayoutId id="2147483734" r:id="rId7"/>
    <p:sldLayoutId id="2147483735" r:id="rId8"/>
    <p:sldLayoutId id="2147483736" r:id="rId9"/>
    <p:sldLayoutId id="2147483737" r:id="rId10"/>
    <p:sldLayoutId id="2147483738" r:id="rId11"/>
    <p:sldLayoutId id="2147483739" r:id="rId12"/>
    <p:sldLayoutId id="2147483740" r:id="rId13"/>
    <p:sldLayoutId id="2147483741" r:id="rId14"/>
    <p:sldLayoutId id="2147483742" r:id="rId15"/>
    <p:sldLayoutId id="2147483743" r:id="rId16"/>
  </p:sldLayoutIdLst>
  <p:transition spd="slow">
    <p:wipe/>
  </p:transition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sv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4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4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4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sv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url?sa=i&amp;url=https%3A%2F%2Fwww.ahaonline.cz%2Fclanek%2Fmusite-vedet%2F124810%2Fvelke-srovnani-ceskych-a-polskych-brambor-proc-jsou-zahranicni-levnejsi.html&amp;psig=AOvVaw2MlG3xsM8wqIee8Zn5tPgO&amp;ust=1590477126577000&amp;source=images&amp;cd=vfe&amp;ved=0CAIQjRxqFwoTCJC0ppG7zukCFQAAAAAdAAAAABAD" TargetMode="External"/><Relationship Id="rId7" Type="http://schemas.openxmlformats.org/officeDocument/2006/relationships/hyperlink" Target="https://www.google.com/url?sa=i&amp;url=https%3A%2F%2Fwww.osiva-semena.cz%2Fokurky%2F527-okurka-nakladacka-jemnoostna-mira-f1-cucumis-sativus-semena-okurek-40-ks.html&amp;psig=AOvVaw3l7pmlpwc6GhYrKngHt9d0&amp;ust=1590477698738000&amp;source=images&amp;cd=vfe&amp;ved=0CAIQjRxqFwoTCLCI6Ke9zukCFQAAAAAdAAAAABAD" TargetMode="External"/><Relationship Id="rId2" Type="http://schemas.openxmlformats.org/officeDocument/2006/relationships/hyperlink" Target="https://www.google.com/url?sa=i&amp;url=https%3A%2F%2Fwww.zemedelec.cz%2Fo-tom-jake-bude-letos-sucho-rozhodne-dest-pristich-tydnu%2F&amp;psig=AOvVaw26euOcpwOeolwKWpVJim1V&amp;ust=1590476815847000&amp;source=images&amp;cd=vfe&amp;ved=0CAIQjRxqFwoTCLiY3P-5zukCFQAAAAAdAAAAABAD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url?sa=i&amp;url=http%3A%2F%2Fzsmsstezery.cz%2Fmravenec-lesni%2Fg-2179%2Fprehravac%3D1%26p1%3D1001&amp;psig=AOvVaw15VbcVyJpI5_IFmzWMgnqy&amp;ust=1590477565503000&amp;source=images&amp;cd=vfe&amp;ved=0CAIQjRxqFwoTCKDkqOS8zukCFQAAAAAdAAAAABAD" TargetMode="External"/><Relationship Id="rId5" Type="http://schemas.openxmlformats.org/officeDocument/2006/relationships/hyperlink" Target="https://www.google.com/url?sa=i&amp;url=https%3A%2F%2Fcs.wikipedia.org%2Fwiki%2FVla%25C5%25A1sk%25C3%25BD_o%25C5%2599ech&amp;psig=AOvVaw3mjoX2iXBrGtdp3E4SReSf&amp;ust=1590477325342000&amp;source=images&amp;cd=vfe&amp;ved=0CAIQjRxqFwoTCPj4xsK8zukCFQAAAAAdAAAAABAD" TargetMode="External"/><Relationship Id="rId4" Type="http://schemas.openxmlformats.org/officeDocument/2006/relationships/hyperlink" Target="https://www.google.com/imgres?imgurl=https%3A%2F%2Fwww.bylinkovo.cz%2Fwp-content%2Fuploads%2F2017%2F02%2FIMG_20170219_202848-678x381.jpg&amp;imgrefurl=https%3A%2F%2Fwww.bylinkovo.cz%2Fmrkev-obecna-zdravi-prospesna-zelenina%2F&amp;tbnid=aJJQdTcOAsUMLM&amp;vet=12ahUKEwiL4vPHu87pAhXEgHMKHarKBSwQMygoegQIARBZ..i&amp;docid=67VivLtxc_BAiM&amp;w=678&amp;h=381&amp;q=mrkev&amp;ved=2ahUKEwiL4vPHu87pAhXEgHMKHarKBSwQMygoegQIARBZ" TargetMode="Externa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www.google.com/url?sa=i&amp;url=https%3A%2F%2Fwww.lidovky.cz%2Fdomov%2Fpolicie-hleda-zlodeje-ktery-ukradl-a-podrizl-kozu-z-betlema.A191217_100457_ln_domov_ele&amp;psig=AOvVaw2dlj9gf22n5-gWl7XKLiGn&amp;ust=1590479391564000&amp;source=images&amp;cd=vfe&amp;ved=0CAIQjRxqFwoTCOi1j8zDzukCFQAAAAAdAAAAABAD" TargetMode="External"/><Relationship Id="rId3" Type="http://schemas.openxmlformats.org/officeDocument/2006/relationships/hyperlink" Target="https://www.google.com/url?sa=i&amp;url=https%3A%2F%2Fwww.zesemen.cz%2Fkerickova-rajcata%2F2793-rajce-balkonove-kerickove-balkonstar-semena-10-ks.html&amp;psig=AOvVaw0srd4qAX_PL_zc11WbKgKd&amp;ust=1590478306946000&amp;source=images&amp;cd=vfe&amp;ved=0CAIQjRxqFwoTCIDN3ta_zukCFQAAAAAdAAAAABAK" TargetMode="External"/><Relationship Id="rId7" Type="http://schemas.openxmlformats.org/officeDocument/2006/relationships/hyperlink" Target="https://www.google.com/url?sa=i&amp;url=https%3A%2F%2Fwww.irozhlas.cz%2Fveda-technologie%2Fpriroda%2Fovce-kravy-pastva-zdarske-vrchy_1907131846_ako&amp;psig=AOvVaw1dFFPMzLGGZIakehUHLyaK&amp;ust=1590479255761000&amp;source=images&amp;cd=vfe&amp;ved=0CAIQjRxqFwoTCJiyyI7DzukCFQAAAAAdAAAAABAK" TargetMode="External"/><Relationship Id="rId2" Type="http://schemas.openxmlformats.org/officeDocument/2006/relationships/hyperlink" Target="https://www.google.com/url?sa=i&amp;url=https%3A%2F%2Fwww.blesk.cz%2Fclanek%2Fbydleni-hobby%2F541671%2Fkveten-je-idealni-cas-k-sazeni-okurek-jak-na-to-abyste-meli-bohatou-urodu.html&amp;psig=AOvVaw3l7pmlpwc6GhYrKngHt9d0&amp;ust=1590477698738000&amp;source=images&amp;cd=vfe&amp;ved=0CAIQjRxqFwoTCLCI6Ke9zukCFQAAAAAdAAAAABAJ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google.com/url?sa=i&amp;url=https%3A%2F%2Fwww.svet-potravin.cz%2Fclanek%2Fneni-krava-jako-krava-vyberte-si-ten-nejlepsi-kousek-hoveziho&amp;psig=AOvVaw1RYcZ4p5N9t1u3nhz5UNac&amp;ust=1590479225060000&amp;source=images&amp;cd=vfe&amp;ved=0CAIQjRxqFwoTCMDOlfrCzukCFQAAAAAdAAAAABAD" TargetMode="External"/><Relationship Id="rId11" Type="http://schemas.openxmlformats.org/officeDocument/2006/relationships/hyperlink" Target="https://www.google.com/url?sa=i&amp;url=https%3A%2F%2Fwww.puzzle-puzzle.cz%2Fdino-puzzle-kun-na-louce-500-dilku-d130513%2F&amp;psig=AOvVaw0zeFZOO7CMAisFKIC6NtoG&amp;ust=1590488242890000&amp;source=images&amp;cd=vfe&amp;ved=0CAIQjRxqFwoTCOj_09XkzukCFQAAAAAdAAAAABAD" TargetMode="External"/><Relationship Id="rId5" Type="http://schemas.openxmlformats.org/officeDocument/2006/relationships/hyperlink" Target="https://www.google.com/url?sa=i&amp;url=https%3A%2F%2Fwww.geocaching.com%2Fseek%2Fcache_details.aspx%3Fguid%3D520b475d-c98b-41cf-811a-6ebb436b6751&amp;psig=AOvVaw2y56Cu05XRT9LLaCIgvJeV&amp;ust=1590478520129000&amp;source=images&amp;cd=vfe&amp;ved=0CAIQjRxqFwoTCKiSjanAzukCFQAAAAAdAAAAABAD" TargetMode="External"/><Relationship Id="rId10" Type="http://schemas.openxmlformats.org/officeDocument/2006/relationships/hyperlink" Target="http://getwallpapers.com/wallpaper/full/5/d/1/941265-farm-animals-wallpaper-1920x1200-download.jpg" TargetMode="External"/><Relationship Id="rId4" Type="http://schemas.openxmlformats.org/officeDocument/2006/relationships/hyperlink" Target="https://www.google.com/url?sa=i&amp;url=https%3A%2F%2Fwww.prazskyden.cz%2Fje-rajce-zelenina-nebo-ovoce-spor-resil-dokonce-nejvyssi-soud-usa%2F&amp;psig=AOvVaw3Dt1R4h8GahdxyLcwV1GYs&amp;ust=1590478476788000&amp;source=images&amp;cd=vfe&amp;ved=0CAIQjRxqFwoTCPjCwZTAzukCFQAAAAAdAAAAABAD" TargetMode="External"/><Relationship Id="rId9" Type="http://schemas.openxmlformats.org/officeDocument/2006/relationships/hyperlink" Target="https://www.google.com/url?sa=i&amp;url=https%3A%2F%2Fecho24.cz%2Fa%2FS6Yhw%2Fsmejici-se-krava-vesvete-lidi&amp;psig=AOvVaw0WFelw63RdV7rWDW6HWtpV&amp;ust=1590479792503000&amp;source=images&amp;cd=vfe&amp;ved=0CAIQjRxqFwoTCMj2r4fFzukCFQAAAAAdAAAAABAD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5" descr="Obsah obrázku pes, tráva, malé, černá&#10;&#10;Popis vygenerovaný s velmi vysokou mírou spolehlivosti">
            <a:extLst>
              <a:ext uri="{FF2B5EF4-FFF2-40B4-BE49-F238E27FC236}">
                <a16:creationId xmlns:a16="http://schemas.microsoft.com/office/drawing/2014/main" id="{4A9855A8-4C84-4554-9A1E-BC22EB693624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729605"/>
      </p:ext>
    </p:extLst>
  </p:cSld>
  <p:clrMapOvr>
    <a:masterClrMapping/>
  </p:clrMapOvr>
  <p:transition spd="slow">
    <p:wipe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9E94CFB0-75EE-45C7-8AD4-26C6AA9F1B4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en-US" sz="5400"/>
              <a:t>Co by jsme pěstovali na farmě?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2679141"/>
      </p:ext>
    </p:extLst>
  </p:cSld>
  <p:clrMapOvr>
    <a:masterClrMapping/>
  </p:clrMapOvr>
  <p:transition spd="slow">
    <p:wipe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8" name="Group 37">
            <a:extLst>
              <a:ext uri="{FF2B5EF4-FFF2-40B4-BE49-F238E27FC236}">
                <a16:creationId xmlns:a16="http://schemas.microsoft.com/office/drawing/2014/main" id="{02FF0CD5-01EA-414C-9FBA-91289523E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9" name="Straight Connector 38">
              <a:extLst>
                <a:ext uri="{FF2B5EF4-FFF2-40B4-BE49-F238E27FC236}">
                  <a16:creationId xmlns:a16="http://schemas.microsoft.com/office/drawing/2014/main" id="{A89E0603-B9E3-42E1-B1E1-D3A0F0688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0" name="Straight Connector 39">
              <a:extLst>
                <a:ext uri="{FF2B5EF4-FFF2-40B4-BE49-F238E27FC236}">
                  <a16:creationId xmlns:a16="http://schemas.microsoft.com/office/drawing/2014/main" id="{8C08529B-533A-4987-835C-B6FE3960C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1" name="Rectangle 23">
              <a:extLst>
                <a:ext uri="{FF2B5EF4-FFF2-40B4-BE49-F238E27FC236}">
                  <a16:creationId xmlns:a16="http://schemas.microsoft.com/office/drawing/2014/main" id="{ADF3602E-6539-4E90-9B34-A1564E889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Rectangle 25">
              <a:extLst>
                <a:ext uri="{FF2B5EF4-FFF2-40B4-BE49-F238E27FC236}">
                  <a16:creationId xmlns:a16="http://schemas.microsoft.com/office/drawing/2014/main" id="{45B7B2BF-6C30-4E7C-9B92-89931CAC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Isosceles Triangle 42">
              <a:extLst>
                <a:ext uri="{FF2B5EF4-FFF2-40B4-BE49-F238E27FC236}">
                  <a16:creationId xmlns:a16="http://schemas.microsoft.com/office/drawing/2014/main" id="{D902BF1F-1CD4-4757-8E37-E537850CD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27">
              <a:extLst>
                <a:ext uri="{FF2B5EF4-FFF2-40B4-BE49-F238E27FC236}">
                  <a16:creationId xmlns:a16="http://schemas.microsoft.com/office/drawing/2014/main" id="{EC181138-86B5-48DD-A9CF-E1B424432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Rectangle 28">
              <a:extLst>
                <a:ext uri="{FF2B5EF4-FFF2-40B4-BE49-F238E27FC236}">
                  <a16:creationId xmlns:a16="http://schemas.microsoft.com/office/drawing/2014/main" id="{2AFEC3B7-B6F9-4F8D-BB1D-1CB5D59A8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Rectangle 29">
              <a:extLst>
                <a:ext uri="{FF2B5EF4-FFF2-40B4-BE49-F238E27FC236}">
                  <a16:creationId xmlns:a16="http://schemas.microsoft.com/office/drawing/2014/main" id="{C7CFEC2C-F42F-4B3F-82EB-A23DD21C7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E29569A7-8B01-47AE-86AA-D0BE37E98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Isosceles Triangle 47">
              <a:extLst>
                <a:ext uri="{FF2B5EF4-FFF2-40B4-BE49-F238E27FC236}">
                  <a16:creationId xmlns:a16="http://schemas.microsoft.com/office/drawing/2014/main" id="{2E15773A-78BA-459D-840F-CA90AB96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D0BEBEA-C964-47E6-A79A-FA2F7097FC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59225" y="609600"/>
            <a:ext cx="5114776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Pěstování </a:t>
            </a:r>
          </a:p>
        </p:txBody>
      </p:sp>
      <p:pic>
        <p:nvPicPr>
          <p:cNvPr id="8" name="Obrázek 8" descr="Obsah obrázku stůl, jídlo, květina, mísa&#10;&#10;Popis vygenerovaný s velmi vysokou mírou spolehlivosti">
            <a:extLst>
              <a:ext uri="{FF2B5EF4-FFF2-40B4-BE49-F238E27FC236}">
                <a16:creationId xmlns:a16="http://schemas.microsoft.com/office/drawing/2014/main" id="{F6C12D12-4202-4C7F-840B-947EBD8BF6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/>
          </a:blip>
          <a:srcRect t="7901" r="2" b="3226"/>
          <a:stretch/>
        </p:blipFill>
        <p:spPr>
          <a:xfrm>
            <a:off x="593649" y="10"/>
            <a:ext cx="3433363" cy="1714490"/>
          </a:xfrm>
          <a:custGeom>
            <a:avLst/>
            <a:gdLst/>
            <a:ahLst/>
            <a:cxnLst/>
            <a:rect l="l" t="t" r="r" b="b"/>
            <a:pathLst>
              <a:path w="3433363" h="1714500">
                <a:moveTo>
                  <a:pt x="254958" y="0"/>
                </a:moveTo>
                <a:lnTo>
                  <a:pt x="3433363" y="0"/>
                </a:lnTo>
                <a:lnTo>
                  <a:pt x="3386734" y="312174"/>
                </a:lnTo>
                <a:lnTo>
                  <a:pt x="3386620" y="312174"/>
                </a:lnTo>
                <a:lnTo>
                  <a:pt x="3177155" y="1714500"/>
                </a:lnTo>
                <a:lnTo>
                  <a:pt x="0" y="1714500"/>
                </a:lnTo>
                <a:close/>
              </a:path>
            </a:pathLst>
          </a:custGeom>
        </p:spPr>
      </p:pic>
      <p:pic>
        <p:nvPicPr>
          <p:cNvPr id="5" name="Obrázek 5">
            <a:extLst>
              <a:ext uri="{FF2B5EF4-FFF2-40B4-BE49-F238E27FC236}">
                <a16:creationId xmlns:a16="http://schemas.microsoft.com/office/drawing/2014/main" id="{9E425293-F384-436F-BF80-EAC98B34106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3">
            <a:alphaModFix/>
          </a:blip>
          <a:srcRect t="24011" r="-3" b="9295"/>
          <a:stretch/>
        </p:blipFill>
        <p:spPr>
          <a:xfrm>
            <a:off x="338691" y="1714500"/>
            <a:ext cx="3432113" cy="1714500"/>
          </a:xfrm>
          <a:custGeom>
            <a:avLst/>
            <a:gdLst/>
            <a:ahLst/>
            <a:cxnLst/>
            <a:rect l="l" t="t" r="r" b="b"/>
            <a:pathLst>
              <a:path w="3432113" h="1714500">
                <a:moveTo>
                  <a:pt x="254958" y="0"/>
                </a:moveTo>
                <a:lnTo>
                  <a:pt x="3432113" y="0"/>
                </a:lnTo>
                <a:lnTo>
                  <a:pt x="3176018" y="1714500"/>
                </a:lnTo>
                <a:lnTo>
                  <a:pt x="0" y="1714500"/>
                </a:lnTo>
                <a:close/>
              </a:path>
            </a:pathLst>
          </a:custGeom>
        </p:spPr>
      </p:pic>
      <p:pic>
        <p:nvPicPr>
          <p:cNvPr id="4" name="Obrázek 8" descr="Obsah obrázku jídlo, rajče, ovoce, stůl&#10;&#10;Popis vygenerovaný s velmi vysokou mírou spolehlivosti">
            <a:extLst>
              <a:ext uri="{FF2B5EF4-FFF2-40B4-BE49-F238E27FC236}">
                <a16:creationId xmlns:a16="http://schemas.microsoft.com/office/drawing/2014/main" id="{2E61FBF1-CBAE-456F-89EF-0D18F185443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t="15607" r="2" b="40669"/>
          <a:stretch/>
        </p:blipFill>
        <p:spPr>
          <a:xfrm>
            <a:off x="83733" y="3429000"/>
            <a:ext cx="3430976" cy="1714500"/>
          </a:xfrm>
          <a:custGeom>
            <a:avLst/>
            <a:gdLst/>
            <a:ahLst/>
            <a:cxnLst/>
            <a:rect l="l" t="t" r="r" b="b"/>
            <a:pathLst>
              <a:path w="3430976" h="1714500">
                <a:moveTo>
                  <a:pt x="254958" y="0"/>
                </a:moveTo>
                <a:lnTo>
                  <a:pt x="3430976" y="0"/>
                </a:lnTo>
                <a:lnTo>
                  <a:pt x="3174882" y="1714500"/>
                </a:lnTo>
                <a:lnTo>
                  <a:pt x="0" y="1714500"/>
                </a:lnTo>
                <a:close/>
              </a:path>
            </a:pathLst>
          </a:custGeom>
        </p:spPr>
      </p:pic>
      <p:pic>
        <p:nvPicPr>
          <p:cNvPr id="7" name="Obrázek 7" descr="Obsah obrázku exteriér, tráva, ovoce, malé&#10;&#10;Popis vygenerovaný s velmi vysokou mírou spolehlivosti">
            <a:extLst>
              <a:ext uri="{FF2B5EF4-FFF2-40B4-BE49-F238E27FC236}">
                <a16:creationId xmlns:a16="http://schemas.microsoft.com/office/drawing/2014/main" id="{C4ED40C8-0898-4062-A381-A235157CF5C1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/>
          </a:blip>
          <a:srcRect r="249" b="4"/>
          <a:stretch/>
        </p:blipFill>
        <p:spPr>
          <a:xfrm>
            <a:off x="-10633" y="5127992"/>
            <a:ext cx="3271564" cy="1730008"/>
          </a:xfrm>
          <a:custGeom>
            <a:avLst/>
            <a:gdLst/>
            <a:ahLst/>
            <a:cxnLst/>
            <a:rect l="l" t="t" r="r" b="b"/>
            <a:pathLst>
              <a:path w="3271564" h="1730008">
                <a:moveTo>
                  <a:pt x="96673" y="0"/>
                </a:moveTo>
                <a:lnTo>
                  <a:pt x="3271564" y="0"/>
                </a:lnTo>
                <a:lnTo>
                  <a:pt x="3013153" y="1730008"/>
                </a:lnTo>
                <a:lnTo>
                  <a:pt x="0" y="1730008"/>
                </a:lnTo>
                <a:lnTo>
                  <a:pt x="0" y="650088"/>
                </a:lnTo>
                <a:close/>
              </a:path>
            </a:pathLst>
          </a:custGeom>
        </p:spPr>
      </p:pic>
      <p:sp>
        <p:nvSpPr>
          <p:cNvPr id="50" name="Isosceles Triangle 30">
            <a:extLst>
              <a:ext uri="{FF2B5EF4-FFF2-40B4-BE49-F238E27FC236}">
                <a16:creationId xmlns:a16="http://schemas.microsoft.com/office/drawing/2014/main" id="{E09C6EA1-A72F-431C-A81E-14B793A288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10634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F335CC31-F319-461D-9045-F34BF78A2F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78712" y="1714500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B7BCA152-E42A-42E3-8DE8-3C8B59DCB8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317088" y="3421959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041DA940-D863-420D-A3F8-9F997C09FA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8950" y="5127992"/>
            <a:ext cx="3206088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8" name="Isosceles Triangle 30">
            <a:extLst>
              <a:ext uri="{FF2B5EF4-FFF2-40B4-BE49-F238E27FC236}">
                <a16:creationId xmlns:a16="http://schemas.microsoft.com/office/drawing/2014/main" id="{56E4DBE8-15E2-4BA3-B171-C959C9CDF6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994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C1F2E8A-DD39-41F2-8CA2-31BDE9D3246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159225" y="2160589"/>
            <a:ext cx="5114776" cy="3880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Na farmě by jsme teda měli zvířata.</a:t>
            </a:r>
          </a:p>
          <a:p>
            <a:r>
              <a:rPr lang="en-US"/>
              <a:t>Kromě těch zvířat by jsme chtěli i pěstovat. Protože kdybychom měli pouze maso a mléko moc by jsme se nenajedli. Takže jsme se rozhodli tam udělat i pole a malé sady se stromy. Na dalších stránkách bude ukázka pár potravin.</a:t>
            </a:r>
          </a:p>
        </p:txBody>
      </p:sp>
    </p:spTree>
    <p:extLst>
      <p:ext uri="{BB962C8B-B14F-4D97-AF65-F5344CB8AC3E}">
        <p14:creationId xmlns:p14="http://schemas.microsoft.com/office/powerpoint/2010/main" val="2353416083"/>
      </p:ext>
    </p:extLst>
  </p:cSld>
  <p:clrMapOvr>
    <a:masterClrMapping/>
  </p:clrMapOvr>
  <p:transition spd="slow">
    <p:wipe/>
  </p:transition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 13">
            <a:extLst>
              <a:ext uri="{FF2B5EF4-FFF2-40B4-BE49-F238E27FC236}">
                <a16:creationId xmlns:a16="http://schemas.microsoft.com/office/drawing/2014/main" id="{BFF60B97-5EB1-411D-9287-82F79E225F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D674D93F-5BDC-4ACB-A8CA-7E98165118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08928BCD-A664-442D-ABA1-C3CFBED999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Rectangle 23">
              <a:extLst>
                <a:ext uri="{FF2B5EF4-FFF2-40B4-BE49-F238E27FC236}">
                  <a16:creationId xmlns:a16="http://schemas.microsoft.com/office/drawing/2014/main" id="{BA984793-63CC-45CB-A884-996FAAC233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5">
              <a:extLst>
                <a:ext uri="{FF2B5EF4-FFF2-40B4-BE49-F238E27FC236}">
                  <a16:creationId xmlns:a16="http://schemas.microsoft.com/office/drawing/2014/main" id="{2F0C28C5-1A58-4CFD-AE80-A035DCD738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95D7054E-4DD9-45B4-9774-43146D6C733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7">
              <a:extLst>
                <a:ext uri="{FF2B5EF4-FFF2-40B4-BE49-F238E27FC236}">
                  <a16:creationId xmlns:a16="http://schemas.microsoft.com/office/drawing/2014/main" id="{B82025D2-80F5-4523-8D68-3831F8711F2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8">
              <a:extLst>
                <a:ext uri="{FF2B5EF4-FFF2-40B4-BE49-F238E27FC236}">
                  <a16:creationId xmlns:a16="http://schemas.microsoft.com/office/drawing/2014/main" id="{BC890E5E-6997-4B43-8F03-33C4CA22B6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9">
              <a:extLst>
                <a:ext uri="{FF2B5EF4-FFF2-40B4-BE49-F238E27FC236}">
                  <a16:creationId xmlns:a16="http://schemas.microsoft.com/office/drawing/2014/main" id="{A8F61413-378E-434E-BB32-C83A8B826E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22FCA4F9-826F-46CC-97AA-E951F199A67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96E65488-263B-49DE-A257-2F17752147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1ABD178-A9FE-4F20-BF97-21ED2EFDD0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2" y="609600"/>
            <a:ext cx="521753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PAPRIKA, OKUREK, RAJČE</a:t>
            </a:r>
          </a:p>
        </p:txBody>
      </p:sp>
      <p:sp>
        <p:nvSpPr>
          <p:cNvPr id="12" name="Isosceles Triangle 8">
            <a:extLst>
              <a:ext uri="{FF2B5EF4-FFF2-40B4-BE49-F238E27FC236}">
                <a16:creationId xmlns:a16="http://schemas.microsoft.com/office/drawing/2014/main" id="{F19F8C88-9B7E-4596-8D09-DF90F41CA9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642E09AA-65B0-40CF-BA6B-381028B2313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3263" y="2160589"/>
            <a:ext cx="5211607" cy="3880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/>
              <a:t>Paprika, okurek a rajče by jsme používali jako svačinky a přílohy k jídlů. Mají hodně vitamínů a jsou zdravé.</a:t>
            </a:r>
          </a:p>
        </p:txBody>
      </p:sp>
      <p:pic>
        <p:nvPicPr>
          <p:cNvPr id="5" name="Obrázek 5" descr="Obsah obrázku stůl, jídlo, květina, mísa&#10;&#10;Popis vygenerovaný s velmi vysokou mírou spolehlivosti">
            <a:extLst>
              <a:ext uri="{FF2B5EF4-FFF2-40B4-BE49-F238E27FC236}">
                <a16:creationId xmlns:a16="http://schemas.microsoft.com/office/drawing/2014/main" id="{CDD9C70E-8904-4D0B-AA81-82480DAB1AE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3645" r="-2" b="-2"/>
          <a:stretch/>
        </p:blipFill>
        <p:spPr>
          <a:xfrm>
            <a:off x="6128465" y="767751"/>
            <a:ext cx="3145536" cy="1702963"/>
          </a:xfrm>
          <a:prstGeom prst="rect">
            <a:avLst/>
          </a:prstGeom>
        </p:spPr>
      </p:pic>
      <p:pic>
        <p:nvPicPr>
          <p:cNvPr id="9" name="Obrázek 9" descr="Obsah obrázku jídlo, stůl, mísa, pomeranče&#10;&#10;Popis vygenerovaný s velmi vysokou mírou spolehlivosti">
            <a:extLst>
              <a:ext uri="{FF2B5EF4-FFF2-40B4-BE49-F238E27FC236}">
                <a16:creationId xmlns:a16="http://schemas.microsoft.com/office/drawing/2014/main" id="{620C9EEC-20BE-4160-8745-23B9F85C9607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r="-1" b="3322"/>
          <a:stretch/>
        </p:blipFill>
        <p:spPr>
          <a:xfrm>
            <a:off x="6128465" y="4400282"/>
            <a:ext cx="3145536" cy="1702963"/>
          </a:xfrm>
          <a:prstGeom prst="rect">
            <a:avLst/>
          </a:prstGeom>
        </p:spPr>
      </p:pic>
      <p:pic>
        <p:nvPicPr>
          <p:cNvPr id="8" name="Obrázek 8" descr="Obsah obrázku ovoce, stůl, jídlo, okurka&#10;&#10;Popis vygenerovaný s velmi vysokou mírou spolehlivosti">
            <a:extLst>
              <a:ext uri="{FF2B5EF4-FFF2-40B4-BE49-F238E27FC236}">
                <a16:creationId xmlns:a16="http://schemas.microsoft.com/office/drawing/2014/main" id="{7BBAA65E-836D-4165-9090-08FE3AB1F60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27766" r="-1" b="18076"/>
          <a:stretch/>
        </p:blipFill>
        <p:spPr>
          <a:xfrm>
            <a:off x="6128465" y="2583794"/>
            <a:ext cx="3145536" cy="17035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5273233"/>
      </p:ext>
    </p:extLst>
  </p:cSld>
  <p:clrMapOvr>
    <a:masterClrMapping/>
  </p:clrMapOvr>
  <p:transition spd="slow">
    <p:wipe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884F175-9D23-496E-80AC-F3D2FD541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2D4B7B8-5AFE-4B32-A805-72EC571E6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57D13B2-7A74-4788-8689-5EDB2DA86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66964837-B2CC-483D-BEDA-4BB1901BC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77D4E216-8B6C-4A3B-AF75-3016320F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CDD4EA12-82D2-47D7-8742-8F4746AA6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115B7F7E-4C23-429B-A947-A5B436DB2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A6B03A29-0A21-40D4-87E4-3C41D6F54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6C871F60-4E5A-449A-B6D8-1F58C12EE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182795B-2BFA-4D7B-BE85-701A73E253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810B9E5C-2AE2-4B4E-916F-F954F2AA8A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1610D1D-DB93-4A6F-974A-A40AE66EB2B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                  JABLOŇ DOMÁCÍ 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78F9267E-EDB8-4A87-B7D8-C922D08011B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2" y="2160589"/>
            <a:ext cx="4410718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/>
              <a:t>Jabloň by byla jako zdravá svačinka. Byla by zdravá, čerstvá a chutná. Dělalo by se z jablek spoustu čerstvých pokrmů jako jsou například:</a:t>
            </a:r>
          </a:p>
          <a:p>
            <a:pPr>
              <a:buFont typeface="Wingdings" charset="2"/>
              <a:buChar char="§"/>
            </a:pPr>
            <a:r>
              <a:rPr lang="cs-CZ"/>
              <a:t>Jablečný závin</a:t>
            </a:r>
          </a:p>
          <a:p>
            <a:pPr>
              <a:buFont typeface="Wingdings" charset="2"/>
              <a:buChar char="§"/>
            </a:pPr>
            <a:r>
              <a:rPr lang="cs-CZ"/>
              <a:t>Jablečný mošt</a:t>
            </a:r>
          </a:p>
          <a:p>
            <a:pPr>
              <a:buFont typeface="Wingdings" charset="2"/>
              <a:buChar char="§"/>
            </a:pPr>
            <a:r>
              <a:rPr lang="cs-CZ"/>
              <a:t>Jablečné koláče </a:t>
            </a:r>
          </a:p>
          <a:p>
            <a:pPr marL="285750" indent="-285750"/>
            <a:endParaRPr lang="cs-CZ"/>
          </a:p>
          <a:p>
            <a:pPr>
              <a:buFont typeface="Wingdings" charset="2"/>
              <a:buChar char="§"/>
            </a:pPr>
            <a:r>
              <a:rPr lang="cs-CZ"/>
              <a:t>A různé jiné...</a:t>
            </a:r>
          </a:p>
          <a:p>
            <a:pPr marL="285750" indent="-285750"/>
            <a:endParaRPr lang="cs-CZ"/>
          </a:p>
          <a:p>
            <a:pPr marL="285750" indent="-285750">
              <a:buFont typeface="Wingdings" charset="2"/>
              <a:buChar char="Ø"/>
            </a:pPr>
            <a:endParaRPr lang="cs-CZ"/>
          </a:p>
          <a:p>
            <a:pPr marL="0" indent="0">
              <a:buNone/>
            </a:pPr>
            <a:endParaRPr lang="cs-CZ"/>
          </a:p>
        </p:txBody>
      </p:sp>
      <p:pic>
        <p:nvPicPr>
          <p:cNvPr id="5" name="Obrázek 5" descr="Obsah obrázku zvíře, ovoce, jablko, vsedě&#10;&#10;Popis vygenerovaný s velmi vysokou mírou spolehlivosti">
            <a:extLst>
              <a:ext uri="{FF2B5EF4-FFF2-40B4-BE49-F238E27FC236}">
                <a16:creationId xmlns:a16="http://schemas.microsoft.com/office/drawing/2014/main" id="{BBB3E19E-E57D-4EE5-99E7-8BBFD15D516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32520" y="2159663"/>
            <a:ext cx="3727650" cy="1826549"/>
          </a:xfrm>
          <a:prstGeom prst="rect">
            <a:avLst/>
          </a:prstGeom>
        </p:spPr>
      </p:pic>
      <p:pic>
        <p:nvPicPr>
          <p:cNvPr id="6" name="Obrázek 6" descr="Obsah obrázku ohňostroje, květina, strom, jídlo&#10;&#10;Popis vygenerovaný s velmi vysokou mírou spolehlivosti">
            <a:extLst>
              <a:ext uri="{FF2B5EF4-FFF2-40B4-BE49-F238E27FC236}">
                <a16:creationId xmlns:a16="http://schemas.microsoft.com/office/drawing/2014/main" id="{CD0086CB-BEC8-41DF-A424-1F4CCFB51AF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24072" y="4220840"/>
            <a:ext cx="3944549" cy="181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2853212"/>
      </p:ext>
    </p:extLst>
  </p:cSld>
  <p:clrMapOvr>
    <a:masterClrMapping/>
  </p:clrMapOvr>
  <p:transition spd="slow">
    <p:wipe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884F175-9D23-496E-80AC-F3D2FD541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2D4B7B8-5AFE-4B32-A805-72EC571E6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57D13B2-7A74-4788-8689-5EDB2DA86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66964837-B2CC-483D-BEDA-4BB1901BC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77D4E216-8B6C-4A3B-AF75-3016320F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CDD4EA12-82D2-47D7-8742-8F4746AA6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115B7F7E-4C23-429B-A947-A5B436DB2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A6B03A29-0A21-40D4-87E4-3C41D6F54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6C871F60-4E5A-449A-B6D8-1F58C12EE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182795B-2BFA-4D7B-BE85-701A73E253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810B9E5C-2AE2-4B4E-916F-F954F2AA8A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8FE1345-265A-4A78-BD0E-82C7A67C40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                  HRUŠEŇ OBECNÁ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306BD35E-C2F8-4F3D-A8AF-872AA39072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2" y="2160589"/>
            <a:ext cx="4410718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/>
              <a:t>Čerstvá HRUŠEŇ OBECNÁ by se využívala také na zdravé svačiny do školní jídelny, jako je například:</a:t>
            </a:r>
          </a:p>
          <a:p>
            <a:pPr>
              <a:buFont typeface="Wingdings" charset="2"/>
              <a:buChar char="§"/>
            </a:pPr>
            <a:r>
              <a:rPr lang="cs-CZ"/>
              <a:t>na HRUŠKOVÝ koláč</a:t>
            </a:r>
          </a:p>
          <a:p>
            <a:pPr>
              <a:buFont typeface="Wingdings" charset="2"/>
              <a:buChar char="§"/>
            </a:pPr>
            <a:r>
              <a:rPr lang="cs-CZ"/>
              <a:t>na HRUŠKOVÝ závin</a:t>
            </a:r>
          </a:p>
          <a:p>
            <a:pPr>
              <a:buFont typeface="Wingdings" charset="2"/>
              <a:buChar char="§"/>
            </a:pPr>
            <a:r>
              <a:rPr lang="cs-CZ"/>
              <a:t>A další...</a:t>
            </a:r>
          </a:p>
          <a:p>
            <a:endParaRPr lang="cs-CZ"/>
          </a:p>
          <a:p>
            <a:endParaRPr lang="cs-CZ"/>
          </a:p>
          <a:p>
            <a:pPr>
              <a:buFont typeface="Wingdings" charset="2"/>
              <a:buChar char="§"/>
            </a:pPr>
            <a:r>
              <a:rPr lang="cs-CZ"/>
              <a:t>A na naší školní farmě by se HRUŠEŇ OBECNÁ dala využít jako stín v parném slunném létě.</a:t>
            </a:r>
          </a:p>
          <a:p>
            <a:endParaRPr lang="cs-CZ"/>
          </a:p>
        </p:txBody>
      </p:sp>
      <p:pic>
        <p:nvPicPr>
          <p:cNvPr id="5" name="Obrázek 5" descr="Obsah obrázku květina&#10;&#10;Popis vygenerovaný s velmi vysokou mírou spolehlivosti">
            <a:extLst>
              <a:ext uri="{FF2B5EF4-FFF2-40B4-BE49-F238E27FC236}">
                <a16:creationId xmlns:a16="http://schemas.microsoft.com/office/drawing/2014/main" id="{D3E145EF-148A-4BA7-8FD1-41862D28D27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24071" y="2165691"/>
            <a:ext cx="3944549" cy="1814492"/>
          </a:xfrm>
          <a:prstGeom prst="rect">
            <a:avLst/>
          </a:prstGeom>
        </p:spPr>
      </p:pic>
      <p:pic>
        <p:nvPicPr>
          <p:cNvPr id="6" name="Obrázek 6" descr="Obsah obrázku interiér, černá, tmavé, vsedě&#10;&#10;Popis vygenerovaný s velmi vysokou mírou spolehlivosti">
            <a:extLst>
              <a:ext uri="{FF2B5EF4-FFF2-40B4-BE49-F238E27FC236}">
                <a16:creationId xmlns:a16="http://schemas.microsoft.com/office/drawing/2014/main" id="{259FAC44-5C51-4FFB-B33D-29DE2DAC46DF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24072" y="4220840"/>
            <a:ext cx="3944549" cy="1814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69303057"/>
      </p:ext>
    </p:extLst>
  </p:cSld>
  <p:clrMapOvr>
    <a:masterClrMapping/>
  </p:clrMapOvr>
  <p:transition spd="slow">
    <p:wipe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" name="Group 12">
            <a:extLst>
              <a:ext uri="{FF2B5EF4-FFF2-40B4-BE49-F238E27FC236}">
                <a16:creationId xmlns:a16="http://schemas.microsoft.com/office/drawing/2014/main" id="{0884F175-9D23-496E-80AC-F3D2FD541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22D4B7B8-5AFE-4B32-A805-72EC571E6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757D13B2-7A74-4788-8689-5EDB2DA86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6" name="Rectangle 23">
              <a:extLst>
                <a:ext uri="{FF2B5EF4-FFF2-40B4-BE49-F238E27FC236}">
                  <a16:creationId xmlns:a16="http://schemas.microsoft.com/office/drawing/2014/main" id="{66964837-B2CC-483D-BEDA-4BB1901BC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5">
              <a:extLst>
                <a:ext uri="{FF2B5EF4-FFF2-40B4-BE49-F238E27FC236}">
                  <a16:creationId xmlns:a16="http://schemas.microsoft.com/office/drawing/2014/main" id="{77D4E216-8B6C-4A3B-AF75-3016320F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CDD4EA12-82D2-47D7-8742-8F4746AA6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7">
              <a:extLst>
                <a:ext uri="{FF2B5EF4-FFF2-40B4-BE49-F238E27FC236}">
                  <a16:creationId xmlns:a16="http://schemas.microsoft.com/office/drawing/2014/main" id="{115B7F7E-4C23-429B-A947-A5B436DB2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A6B03A29-0A21-40D4-87E4-3C41D6F54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9">
              <a:extLst>
                <a:ext uri="{FF2B5EF4-FFF2-40B4-BE49-F238E27FC236}">
                  <a16:creationId xmlns:a16="http://schemas.microsoft.com/office/drawing/2014/main" id="{6C871F60-4E5A-449A-B6D8-1F58C12EE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182795B-2BFA-4D7B-BE85-701A73E253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>
              <a:extLst>
                <a:ext uri="{FF2B5EF4-FFF2-40B4-BE49-F238E27FC236}">
                  <a16:creationId xmlns:a16="http://schemas.microsoft.com/office/drawing/2014/main" id="{810B9E5C-2AE2-4B4E-916F-F954F2AA8A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FBDA0F43-0197-47A1-991A-509675AEA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           JAHODOVNÍK VELKOPLODÝ</a:t>
            </a: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2C2FAE4E-E46F-4740-902F-15477038F76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2" y="2160589"/>
            <a:ext cx="4410718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/>
              <a:t>JAHODOVNÍK VELKOPLODÝ by byl na dobré sladké obědy, ale I na čerstvé svačiny jako jsou tyto pokrmy:</a:t>
            </a:r>
          </a:p>
          <a:p>
            <a:pPr>
              <a:buFont typeface="Wingdings" charset="2"/>
              <a:buChar char="§"/>
            </a:pPr>
            <a:r>
              <a:rPr lang="cs-CZ" err="1"/>
              <a:t>Plněné</a:t>
            </a:r>
            <a:r>
              <a:rPr lang="cs-CZ"/>
              <a:t> </a:t>
            </a:r>
            <a:r>
              <a:rPr lang="cs-CZ" err="1"/>
              <a:t>jahodové</a:t>
            </a:r>
            <a:r>
              <a:rPr lang="cs-CZ"/>
              <a:t> knedlíky</a:t>
            </a:r>
          </a:p>
          <a:p>
            <a:pPr>
              <a:buFont typeface="Wingdings" charset="2"/>
              <a:buChar char="§"/>
            </a:pPr>
            <a:r>
              <a:rPr lang="cs-CZ" err="1"/>
              <a:t>Jahodový</a:t>
            </a:r>
            <a:r>
              <a:rPr lang="cs-CZ"/>
              <a:t> koláč</a:t>
            </a:r>
          </a:p>
          <a:p>
            <a:pPr>
              <a:buFont typeface="Wingdings" charset="2"/>
              <a:buChar char="§"/>
            </a:pPr>
            <a:r>
              <a:rPr lang="cs-CZ" err="1"/>
              <a:t>Čerstvý</a:t>
            </a:r>
            <a:r>
              <a:rPr lang="cs-CZ"/>
              <a:t> </a:t>
            </a:r>
            <a:r>
              <a:rPr lang="cs-CZ" err="1"/>
              <a:t>nápoj</a:t>
            </a:r>
            <a:r>
              <a:rPr lang="cs-CZ"/>
              <a:t> z jahod</a:t>
            </a:r>
          </a:p>
          <a:p>
            <a:pPr>
              <a:buFont typeface="Wingdings" charset="2"/>
              <a:buChar char="§"/>
            </a:pPr>
            <a:endParaRPr lang="cs-CZ"/>
          </a:p>
          <a:p>
            <a:pPr>
              <a:buFont typeface="Wingdings" charset="2"/>
              <a:buChar char="§"/>
            </a:pPr>
            <a:r>
              <a:rPr lang="cs-CZ"/>
              <a:t>A </a:t>
            </a:r>
            <a:r>
              <a:rPr lang="cs-CZ" err="1"/>
              <a:t>další</a:t>
            </a:r>
            <a:r>
              <a:rPr lang="cs-CZ"/>
              <a:t>.... </a:t>
            </a:r>
            <a:r>
              <a:rPr lang="cs-CZ" err="1"/>
              <a:t>Také</a:t>
            </a:r>
            <a:r>
              <a:rPr lang="cs-CZ"/>
              <a:t> by </a:t>
            </a:r>
            <a:r>
              <a:rPr lang="cs-CZ" err="1"/>
              <a:t>krásně</a:t>
            </a:r>
            <a:r>
              <a:rPr lang="cs-CZ"/>
              <a:t> </a:t>
            </a:r>
            <a:r>
              <a:rPr lang="cs-CZ" err="1"/>
              <a:t>provoněly</a:t>
            </a:r>
            <a:r>
              <a:rPr lang="cs-CZ"/>
              <a:t> </a:t>
            </a:r>
            <a:r>
              <a:rPr lang="cs-CZ" err="1"/>
              <a:t>naši</a:t>
            </a:r>
            <a:r>
              <a:rPr lang="cs-CZ"/>
              <a:t> </a:t>
            </a:r>
            <a:r>
              <a:rPr lang="cs-CZ" err="1"/>
              <a:t>školní</a:t>
            </a:r>
            <a:r>
              <a:rPr lang="cs-CZ"/>
              <a:t> farmu...</a:t>
            </a:r>
          </a:p>
        </p:txBody>
      </p:sp>
      <p:pic>
        <p:nvPicPr>
          <p:cNvPr id="5" name="Obrázek 5" descr="Obsah obrázku jídlo, vsedě, váza, černá&#10;&#10;Popis vygenerovaný s velmi vysokou mírou spolehlivosti">
            <a:extLst>
              <a:ext uri="{FF2B5EF4-FFF2-40B4-BE49-F238E27FC236}">
                <a16:creationId xmlns:a16="http://schemas.microsoft.com/office/drawing/2014/main" id="{E8257EA5-4DA3-47DF-ADCF-20CF26D4E7C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5432520" y="2159663"/>
            <a:ext cx="3727650" cy="1826549"/>
          </a:xfrm>
          <a:prstGeom prst="rect">
            <a:avLst/>
          </a:prstGeom>
        </p:spPr>
      </p:pic>
      <p:pic>
        <p:nvPicPr>
          <p:cNvPr id="6" name="Obrázek 6" descr="Obsah obrázku váza, květina, bílá, rostlina&#10;&#10;Popis vygenerovaný s velmi vysokou mírou spolehlivosti">
            <a:extLst>
              <a:ext uri="{FF2B5EF4-FFF2-40B4-BE49-F238E27FC236}">
                <a16:creationId xmlns:a16="http://schemas.microsoft.com/office/drawing/2014/main" id="{A8772504-B962-4346-9421-9C3FDDE4989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432521" y="4214812"/>
            <a:ext cx="3727650" cy="18265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6005787"/>
      </p:ext>
    </p:extLst>
  </p:cSld>
  <p:clrMapOvr>
    <a:masterClrMapping/>
  </p:clrMapOvr>
  <p:transition spd="slow">
    <p:wipe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DC03045-9DF7-4291-B542-0D53DCF895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                 VLAŠSKÝ OŘECH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5FE07F6-E98A-4C4F-9CF5-95AD3B76C00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VLAŠSKÉ OŘECHY jsou starou potravinou, proto by jsme ho na školní zahradu zasadili. Jedli ho naši dávní předchůdci už v neolitu. Jsou velice výživné a i dětí podporují vývoj mozku. Konzumace Vlašských ořechů má proti zánětlivé vlastnosti, které se projevují u cévních a srdečních chorob. Ve školní jídelně v jídelníčku by se pokrmy z VLAŠSKÝCH OŘECHŮ vyjímaly.</a:t>
            </a:r>
          </a:p>
        </p:txBody>
      </p:sp>
      <p:pic>
        <p:nvPicPr>
          <p:cNvPr id="5" name="Obrázek 5" descr="Obsah obrázku jídlo, ovoce, vsedě, stůl&#10;&#10;Popis vygenerovaný s velmi vysokou mírou spolehlivosti">
            <a:extLst>
              <a:ext uri="{FF2B5EF4-FFF2-40B4-BE49-F238E27FC236}">
                <a16:creationId xmlns:a16="http://schemas.microsoft.com/office/drawing/2014/main" id="{78DAED16-93D8-4DB9-82CF-A9ABCABB0FD0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052994" y="2017522"/>
            <a:ext cx="3557867" cy="2385172"/>
          </a:xfrm>
        </p:spPr>
      </p:pic>
    </p:spTree>
    <p:extLst>
      <p:ext uri="{BB962C8B-B14F-4D97-AF65-F5344CB8AC3E}">
        <p14:creationId xmlns:p14="http://schemas.microsoft.com/office/powerpoint/2010/main" val="964258542"/>
      </p:ext>
    </p:extLst>
  </p:cSld>
  <p:clrMapOvr>
    <a:masterClrMapping/>
  </p:clrMapOvr>
  <p:transition spd="slow">
    <p:wipe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" name="Group 50">
            <a:extLst>
              <a:ext uri="{FF2B5EF4-FFF2-40B4-BE49-F238E27FC236}">
                <a16:creationId xmlns:a16="http://schemas.microsoft.com/office/drawing/2014/main" id="{0884F175-9D23-496E-80AC-F3D2FD54109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2" name="Straight Connector 51">
              <a:extLst>
                <a:ext uri="{FF2B5EF4-FFF2-40B4-BE49-F238E27FC236}">
                  <a16:creationId xmlns:a16="http://schemas.microsoft.com/office/drawing/2014/main" id="{22D4B7B8-5AFE-4B32-A805-72EC571E6F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3" name="Straight Connector 52">
              <a:extLst>
                <a:ext uri="{FF2B5EF4-FFF2-40B4-BE49-F238E27FC236}">
                  <a16:creationId xmlns:a16="http://schemas.microsoft.com/office/drawing/2014/main" id="{757D13B2-7A74-4788-8689-5EDB2DA868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4" name="Rectangle 23">
              <a:extLst>
                <a:ext uri="{FF2B5EF4-FFF2-40B4-BE49-F238E27FC236}">
                  <a16:creationId xmlns:a16="http://schemas.microsoft.com/office/drawing/2014/main" id="{66964837-B2CC-483D-BEDA-4BB1901BCC7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Rectangle 25">
              <a:extLst>
                <a:ext uri="{FF2B5EF4-FFF2-40B4-BE49-F238E27FC236}">
                  <a16:creationId xmlns:a16="http://schemas.microsoft.com/office/drawing/2014/main" id="{77D4E216-8B6C-4A3B-AF75-3016320F62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6" name="Isosceles Triangle 55">
              <a:extLst>
                <a:ext uri="{FF2B5EF4-FFF2-40B4-BE49-F238E27FC236}">
                  <a16:creationId xmlns:a16="http://schemas.microsoft.com/office/drawing/2014/main" id="{CDD4EA12-82D2-47D7-8742-8F4746AA6F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Rectangle 27">
              <a:extLst>
                <a:ext uri="{FF2B5EF4-FFF2-40B4-BE49-F238E27FC236}">
                  <a16:creationId xmlns:a16="http://schemas.microsoft.com/office/drawing/2014/main" id="{115B7F7E-4C23-429B-A947-A5B436DB2D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8" name="Rectangle 28">
              <a:extLst>
                <a:ext uri="{FF2B5EF4-FFF2-40B4-BE49-F238E27FC236}">
                  <a16:creationId xmlns:a16="http://schemas.microsoft.com/office/drawing/2014/main" id="{A6B03A29-0A21-40D4-87E4-3C41D6F54C5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9" name="Rectangle 29">
              <a:extLst>
                <a:ext uri="{FF2B5EF4-FFF2-40B4-BE49-F238E27FC236}">
                  <a16:creationId xmlns:a16="http://schemas.microsoft.com/office/drawing/2014/main" id="{6C871F60-4E5A-449A-B6D8-1F58C12EE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0" name="Isosceles Triangle 59">
              <a:extLst>
                <a:ext uri="{FF2B5EF4-FFF2-40B4-BE49-F238E27FC236}">
                  <a16:creationId xmlns:a16="http://schemas.microsoft.com/office/drawing/2014/main" id="{3182795B-2BFA-4D7B-BE85-701A73E2535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Isosceles Triangle 60">
              <a:extLst>
                <a:ext uri="{FF2B5EF4-FFF2-40B4-BE49-F238E27FC236}">
                  <a16:creationId xmlns:a16="http://schemas.microsoft.com/office/drawing/2014/main" id="{810B9E5C-2AE2-4B4E-916F-F954F2AA8A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8B38F3C-F908-4B0A-B81C-C5319671C2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47329" y="422694"/>
            <a:ext cx="4583914" cy="129204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MRKEV OBECNÁ</a:t>
            </a:r>
          </a:p>
        </p:txBody>
      </p:sp>
      <p:sp>
        <p:nvSpPr>
          <p:cNvPr id="10" name="Zástupný obsah 9">
            <a:extLst>
              <a:ext uri="{FF2B5EF4-FFF2-40B4-BE49-F238E27FC236}">
                <a16:creationId xmlns:a16="http://schemas.microsoft.com/office/drawing/2014/main" id="{B92D243E-90FB-40B0-82E6-4D961B502B5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1361" y="2160589"/>
            <a:ext cx="2930517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/>
              <a:t>Mrkev je zdravá a má v sobě vitamín B,C a E. Dá se  využít mnoha způsoby. My by jsme ji využívali na:</a:t>
            </a:r>
          </a:p>
          <a:p>
            <a:pPr>
              <a:buFont typeface="Wingdings" charset="2"/>
              <a:buChar char="§"/>
            </a:pPr>
            <a:r>
              <a:rPr lang="cs-CZ"/>
              <a:t>Omáčky</a:t>
            </a:r>
          </a:p>
          <a:p>
            <a:pPr>
              <a:buFont typeface="Wingdings" charset="2"/>
              <a:buChar char="§"/>
            </a:pPr>
            <a:r>
              <a:rPr lang="cs-CZ"/>
              <a:t>Pomazánky</a:t>
            </a:r>
          </a:p>
          <a:p>
            <a:pPr>
              <a:buFont typeface="Wingdings" charset="2"/>
              <a:buChar char="§"/>
            </a:pPr>
            <a:r>
              <a:rPr lang="cs-CZ"/>
              <a:t>Mošt</a:t>
            </a:r>
          </a:p>
          <a:p>
            <a:pPr>
              <a:buFont typeface="Wingdings" charset="2"/>
              <a:buChar char="§"/>
            </a:pPr>
            <a:r>
              <a:rPr lang="cs-CZ"/>
              <a:t>Dort</a:t>
            </a:r>
          </a:p>
        </p:txBody>
      </p:sp>
      <p:pic>
        <p:nvPicPr>
          <p:cNvPr id="32" name="Obrázek 33" descr="Obsah obrázku rostlina, květina, vsedě, tmavé&#10;&#10;Popis vygenerovaný s velmi vysokou mírou spolehlivosti">
            <a:extLst>
              <a:ext uri="{FF2B5EF4-FFF2-40B4-BE49-F238E27FC236}">
                <a16:creationId xmlns:a16="http://schemas.microsoft.com/office/drawing/2014/main" id="{05FEC871-F0AD-448A-B984-40E90711F197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3854337" y="1224403"/>
            <a:ext cx="5421162" cy="2480181"/>
          </a:xfrm>
          <a:prstGeom prst="rect">
            <a:avLst/>
          </a:prstGeom>
        </p:spPr>
      </p:pic>
      <p:pic>
        <p:nvPicPr>
          <p:cNvPr id="12" name="Obrázek 12" descr="Obsah obrázku mrkev, zelenina, rostlina, jídlo&#10;&#10;Popis vygenerovaný s velmi vysokou mírou spolehlivosti">
            <a:extLst>
              <a:ext uri="{FF2B5EF4-FFF2-40B4-BE49-F238E27FC236}">
                <a16:creationId xmlns:a16="http://schemas.microsoft.com/office/drawing/2014/main" id="{4447C697-B253-4620-A4C9-4A071AE727CE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6479" r="9256" b="-2"/>
          <a:stretch/>
        </p:blipFill>
        <p:spPr>
          <a:xfrm>
            <a:off x="5448575" y="3712190"/>
            <a:ext cx="2232688" cy="26023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3970004"/>
      </p:ext>
    </p:extLst>
  </p:cSld>
  <p:clrMapOvr>
    <a:masterClrMapping/>
  </p:clrMapOvr>
  <p:transition spd="slow">
    <p:wipe/>
  </p:transition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" name="Group 44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6" name="Straight Connector 45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46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8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3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4" name="Isosceles Triangle 53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62AD60B-97A9-4275-B222-2DDF7A8E01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            LILEK BRAMBOR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F290D094-9E86-4F6E-AD37-D35FFA94F86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287" y="2160589"/>
            <a:ext cx="2934714" cy="3880773"/>
          </a:xfrm>
        </p:spPr>
        <p:txBody>
          <a:bodyPr vert="horz" lIns="91440" tIns="45720" rIns="91440" bIns="45720" rtlCol="0" anchor="t">
            <a:normAutofit lnSpcReduction="10000"/>
          </a:bodyPr>
          <a:lstStyle/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en-US"/>
              <a:t>LILEK BRAMBOR </a:t>
            </a:r>
            <a:r>
              <a:rPr lang="cs-CZ"/>
              <a:t>bychom využívali do: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cs-CZ"/>
              <a:t>kuchyně školní jídelny na výrobu dobrých obědů 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cs-CZ"/>
              <a:t>domácích potravin: například na bramboráky, přílohy k hlavnímu jídlu a nebo k výrobě bramborových knedlíků.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cs-CZ"/>
              <a:t>Lilek brambor se začal zaujímat v 19. Století a od té doby ho jíme do dnes.</a:t>
            </a:r>
          </a:p>
          <a:p>
            <a:pPr marL="0">
              <a:lnSpc>
                <a:spcPct val="90000"/>
              </a:lnSpc>
            </a:pPr>
            <a:endParaRPr lang="en-US"/>
          </a:p>
        </p:txBody>
      </p:sp>
      <p:pic>
        <p:nvPicPr>
          <p:cNvPr id="5" name="Obrázek 5" descr="Obsah obrázku jídlo, exteriér, vsedě, stůl&#10;&#10;Popis vygenerovaný s velmi vysokou mírou spolehlivosti">
            <a:extLst>
              <a:ext uri="{FF2B5EF4-FFF2-40B4-BE49-F238E27FC236}">
                <a16:creationId xmlns:a16="http://schemas.microsoft.com/office/drawing/2014/main" id="{C1022A4F-FDC2-47B3-AE04-B18A7A7C5B0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7642" r="4494"/>
          <a:stretch/>
        </p:blipFill>
        <p:spPr>
          <a:xfrm>
            <a:off x="677334" y="2159331"/>
            <a:ext cx="5423429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7310592"/>
      </p:ext>
    </p:extLst>
  </p:cSld>
  <p:clrMapOvr>
    <a:masterClrMapping/>
  </p:clrMapOvr>
  <p:transition spd="slow">
    <p:wipe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5" name="Straight Connector 7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6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1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1" name="Group 20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BC38BB0-DCC7-4C59-A2A7-B1B66558BFDF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cs-CZ" sz="5400"/>
              <a:t>Úrodné půdní typy, které chceme na pole.</a:t>
            </a:r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550046"/>
      </p:ext>
    </p:extLst>
  </p:cSld>
  <p:clrMapOvr>
    <a:masterClrMapping/>
  </p:clrMapOvr>
  <p:transition spd="slow">
    <p:wipe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F4444CE-BC8D-4D61-B303-4C05614E62A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42DAC6A0-E816-47AF-8238-2041ADAB88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6933" y="609600"/>
            <a:ext cx="10197494" cy="1099457"/>
          </a:xfrm>
        </p:spPr>
        <p:txBody>
          <a:bodyPr>
            <a:normAutofit/>
          </a:bodyPr>
          <a:lstStyle/>
          <a:p>
            <a:r>
              <a:rPr lang="cs-CZ"/>
              <a:t>Proč farmu ve škole?</a:t>
            </a:r>
          </a:p>
        </p:txBody>
      </p:sp>
      <p:sp>
        <p:nvSpPr>
          <p:cNvPr id="11" name="Isosceles Triangle 10">
            <a:extLst>
              <a:ext uri="{FF2B5EF4-FFF2-40B4-BE49-F238E27FC236}">
                <a16:creationId xmlns:a16="http://schemas.microsoft.com/office/drawing/2014/main" id="{73772B81-181F-48B7-8826-4D9686D15D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B2205F6E-03C6-4E92-877C-E2482F6599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1743267" y="401320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aphicFrame>
        <p:nvGraphicFramePr>
          <p:cNvPr id="5" name="Zástupný obsah 2">
            <a:extLst>
              <a:ext uri="{FF2B5EF4-FFF2-40B4-BE49-F238E27FC236}">
                <a16:creationId xmlns:a16="http://schemas.microsoft.com/office/drawing/2014/main" id="{E3FE971E-2881-48A8-B91B-0394B4C917E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670131370"/>
              </p:ext>
            </p:extLst>
          </p:nvPr>
        </p:nvGraphicFramePr>
        <p:xfrm>
          <a:off x="1286933" y="1948543"/>
          <a:ext cx="9618133" cy="40934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998050319"/>
      </p:ext>
    </p:extLst>
  </p:cSld>
  <p:clrMapOvr>
    <a:masterClrMapping/>
  </p:clrMapOvr>
  <p:transition spd="slow">
    <p:wipe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3" name="Straight Connector 42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4" name="Straight Connector 43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5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Isosceles Triangle 46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1" name="Isosceles Triangle 50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2" name="Isosceles Triangle 51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2AA2DD03-CF5B-44ED-8586-24AECFD84B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ČERNOZEM</a:t>
            </a:r>
            <a:br>
              <a:rPr lang="en-US"/>
            </a:br>
            <a:endParaRPr lang="en-US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BDF0F94-7E39-4565-A59C-AE8C8A116E5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09563" y="2160589"/>
            <a:ext cx="4064439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/>
              <a:t>Nejúrodnější půda je ČERNOZEM.</a:t>
            </a:r>
          </a:p>
          <a:p>
            <a:pPr>
              <a:buFont typeface="Wingdings" charset="2"/>
              <a:buChar char="§"/>
            </a:pPr>
            <a:r>
              <a:rPr lang="cs-CZ"/>
              <a:t>Je typická pro oblasti stepí a lesostepí.</a:t>
            </a:r>
          </a:p>
          <a:p>
            <a:pPr>
              <a:buFont typeface="Wingdings" charset="2"/>
              <a:buChar char="§"/>
            </a:pPr>
            <a:endParaRPr lang="en-US"/>
          </a:p>
        </p:txBody>
      </p:sp>
      <p:pic>
        <p:nvPicPr>
          <p:cNvPr id="5" name="Obrázek 5">
            <a:extLst>
              <a:ext uri="{FF2B5EF4-FFF2-40B4-BE49-F238E27FC236}">
                <a16:creationId xmlns:a16="http://schemas.microsoft.com/office/drawing/2014/main" id="{7B7B7D57-F2F8-48AF-852C-B0BBE6FCA7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5445" r="36009" b="1"/>
          <a:stretch/>
        </p:blipFill>
        <p:spPr>
          <a:xfrm>
            <a:off x="20" y="25879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54" name="Isosceles Triangle 53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986886458"/>
      </p:ext>
    </p:extLst>
  </p:cSld>
  <p:clrMapOvr>
    <a:masterClrMapping/>
  </p:clrMapOvr>
  <p:transition spd="slow">
    <p:wipe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64DFA08-D272-4F88-85BD-BD77244E67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HNĚDOZEM</a:t>
            </a:r>
            <a:br>
              <a:rPr lang="en-US"/>
            </a:br>
            <a:endParaRPr lang="en-US"/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A5C0548E-6865-48EA-A519-1346837EBDF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209563" y="2160589"/>
            <a:ext cx="4064439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/>
              <a:t>HNĚDOZEM je méně úrodná než černozem.</a:t>
            </a:r>
          </a:p>
          <a:p>
            <a:pPr>
              <a:buFont typeface="Wingdings" charset="2"/>
              <a:buChar char="§"/>
            </a:pPr>
            <a:r>
              <a:rPr lang="cs-CZ"/>
              <a:t>Je typická svou barvou, kterou má v názvu - hnědou.</a:t>
            </a:r>
          </a:p>
          <a:p>
            <a:pPr>
              <a:buFont typeface="Wingdings" charset="2"/>
              <a:buChar char="§"/>
            </a:pPr>
            <a:r>
              <a:rPr lang="cs-CZ"/>
              <a:t>Na zemědělství se dá využívat.</a:t>
            </a:r>
          </a:p>
          <a:p>
            <a:pPr>
              <a:buFont typeface="Wingdings" charset="2"/>
              <a:buChar char="§"/>
            </a:pPr>
            <a:endParaRPr lang="cs-CZ"/>
          </a:p>
        </p:txBody>
      </p:sp>
      <p:pic>
        <p:nvPicPr>
          <p:cNvPr id="7" name="Obrázek 7">
            <a:extLst>
              <a:ext uri="{FF2B5EF4-FFF2-40B4-BE49-F238E27FC236}">
                <a16:creationId xmlns:a16="http://schemas.microsoft.com/office/drawing/2014/main" id="{A1A6E15C-2B65-4BE4-905F-C0D8707CC036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25816" r="37998" b="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24" name="Isosceles Triangle 23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947829051"/>
      </p:ext>
    </p:extLst>
  </p:cSld>
  <p:clrMapOvr>
    <a:masterClrMapping/>
  </p:clrMapOvr>
  <p:transition spd="slow">
    <p:wipe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1B3CB352-C1C9-4BD0-8BE7-E6B69FC337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cs-CZ" sz="5400"/>
              <a:t>Neúrodné půdní typy, které se na pole nehodí.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0692686"/>
      </p:ext>
    </p:extLst>
  </p:cSld>
  <p:clrMapOvr>
    <a:masterClrMapping/>
  </p:clrMapOvr>
  <p:transition spd="slow">
    <p:wipe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E2CDBBA-F301-44F3-BC98-B130D1A42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kern="1200">
                <a:latin typeface="+mj-lt"/>
                <a:ea typeface="+mj-ea"/>
                <a:cs typeface="+mj-cs"/>
              </a:rPr>
              <a:t>PODZOL</a:t>
            </a:r>
            <a:br>
              <a:rPr lang="en-US"/>
            </a:br>
            <a:endParaRPr lang="en-US" kern="1200">
              <a:latin typeface="+mj-lt"/>
            </a:endParaRPr>
          </a:p>
        </p:txBody>
      </p:sp>
      <p:sp>
        <p:nvSpPr>
          <p:cNvPr id="53" name="Content Placeholder 52">
            <a:extLst>
              <a:ext uri="{FF2B5EF4-FFF2-40B4-BE49-F238E27FC236}">
                <a16:creationId xmlns:a16="http://schemas.microsoft.com/office/drawing/2014/main" id="{1E775D22-88A1-41DB-B936-D80E67BE19B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2160589"/>
            <a:ext cx="4064439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/>
              <a:t>Podzol je neúrodná půda.</a:t>
            </a:r>
          </a:p>
          <a:p>
            <a:pPr>
              <a:buFont typeface="Wingdings" charset="2"/>
              <a:buChar char="§"/>
            </a:pPr>
            <a:r>
              <a:rPr lang="cs-CZ"/>
              <a:t>Nerostou na ní ani stromy.</a:t>
            </a:r>
          </a:p>
          <a:p>
            <a:pPr>
              <a:buFont typeface="Wingdings" charset="2"/>
              <a:buChar char="§"/>
            </a:pPr>
            <a:endParaRPr lang="cs-CZ"/>
          </a:p>
          <a:p>
            <a:pPr>
              <a:buFont typeface="Wingdings" charset="2"/>
              <a:buChar char="§"/>
            </a:pPr>
            <a:endParaRPr lang="cs-CZ"/>
          </a:p>
          <a:p>
            <a:pPr>
              <a:buFont typeface="Wingdings" charset="2"/>
              <a:buChar char="§"/>
            </a:pPr>
            <a:endParaRPr lang="cs-CZ"/>
          </a:p>
          <a:p>
            <a:pPr>
              <a:buFont typeface="Wingdings" charset="2"/>
              <a:buChar char="§"/>
            </a:pPr>
            <a:endParaRPr lang="cs-CZ"/>
          </a:p>
          <a:p>
            <a:pPr>
              <a:buFont typeface="Wingdings" charset="2"/>
              <a:buChar char="§"/>
            </a:pPr>
            <a:endParaRPr lang="cs-CZ"/>
          </a:p>
          <a:p>
            <a:pPr>
              <a:buFont typeface="Wingdings" charset="2"/>
              <a:buChar char="§"/>
            </a:pPr>
            <a:r>
              <a:rPr lang="cs-CZ"/>
              <a:t>Na naši farmu by se tato půda nehodila, protože by se na ní nedalo nic pěstovat.</a:t>
            </a:r>
          </a:p>
        </p:txBody>
      </p:sp>
      <p:pic>
        <p:nvPicPr>
          <p:cNvPr id="21" name="Obrázek 21" descr="Obsah obrázku cihla, vsedě, budova, hodiny&#10;&#10;Popis vygenerovaný s velmi vysokou mírou spolehlivosti">
            <a:extLst>
              <a:ext uri="{FF2B5EF4-FFF2-40B4-BE49-F238E27FC236}">
                <a16:creationId xmlns:a16="http://schemas.microsoft.com/office/drawing/2014/main" id="{D5D644BA-E19F-4FA4-B6DB-BEC2F769B5C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2426" r="31584" b="-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61" name="Isosceles Triangle 60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37029169"/>
      </p:ext>
    </p:extLst>
  </p:cSld>
  <p:clrMapOvr>
    <a:masterClrMapping/>
  </p:clrMapOvr>
  <p:transition spd="slow">
    <p:wipe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A65AC7D1-EAA9-48F5-B509-60A7F50BF70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30" name="Rectangle 29">
            <a:extLst>
              <a:ext uri="{FF2B5EF4-FFF2-40B4-BE49-F238E27FC236}">
                <a16:creationId xmlns:a16="http://schemas.microsoft.com/office/drawing/2014/main" id="{D6320AF9-619A-4175-865B-5663E1AEF4C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063B6EC6-D752-4EE7-908B-F8F19E8C7FE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5111313" y="0"/>
            <a:ext cx="1219200" cy="6858000"/>
          </a:xfrm>
          <a:prstGeom prst="line">
            <a:avLst/>
          </a:prstGeom>
          <a:ln w="9525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EFECD4E8-AD3E-4228-82A2-9461958EA94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3290979" y="3681413"/>
            <a:ext cx="4763558" cy="3176587"/>
          </a:xfrm>
          <a:prstGeom prst="line">
            <a:avLst/>
          </a:prstGeom>
          <a:ln w="9525">
            <a:solidFill>
              <a:schemeClr val="tx1">
                <a:lumMod val="50000"/>
                <a:lumOff val="50000"/>
                <a:alpha val="8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Rectangle 23">
            <a:extLst>
              <a:ext uri="{FF2B5EF4-FFF2-40B4-BE49-F238E27FC236}">
                <a16:creationId xmlns:a16="http://schemas.microsoft.com/office/drawing/2014/main" id="{7E018740-5C2B-4A41-AC1A-7E68D1EC19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482568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Rectangle 25">
            <a:extLst>
              <a:ext uri="{FF2B5EF4-FFF2-40B4-BE49-F238E27FC236}">
                <a16:creationId xmlns:a16="http://schemas.microsoft.com/office/drawing/2014/main" id="{166F75A4-C475-4941-8EE2-B80A06A2C1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904534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Isosceles Triangle 39">
            <a:extLst>
              <a:ext uri="{FF2B5EF4-FFF2-40B4-BE49-F238E27FC236}">
                <a16:creationId xmlns:a16="http://schemas.microsoft.com/office/drawing/2014/main" id="{A032553A-72E8-4B0D-8405-FF9771C9AF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233425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Rectangle 27">
            <a:extLst>
              <a:ext uri="{FF2B5EF4-FFF2-40B4-BE49-F238E27FC236}">
                <a16:creationId xmlns:a16="http://schemas.microsoft.com/office/drawing/2014/main" id="{765800AC-C3B9-498E-87BC-29FAE4C76B2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35592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Isosceles Triangle 43">
            <a:extLst>
              <a:ext uri="{FF2B5EF4-FFF2-40B4-BE49-F238E27FC236}">
                <a16:creationId xmlns:a16="http://schemas.microsoft.com/office/drawing/2014/main" id="{1F9D6ACB-2FF4-49F9-978A-E0D5327FC6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672758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Freeform: Shape 45">
            <a:extLst>
              <a:ext uri="{FF2B5EF4-FFF2-40B4-BE49-F238E27FC236}">
                <a16:creationId xmlns:a16="http://schemas.microsoft.com/office/drawing/2014/main" id="{A5EC319D-0FEA-4B95-A3EA-01E35672C9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197631" y="-8467"/>
            <a:ext cx="5994369" cy="6866467"/>
          </a:xfrm>
          <a:custGeom>
            <a:avLst/>
            <a:gdLst>
              <a:gd name="connsiteX0" fmla="*/ 0 w 5994369"/>
              <a:gd name="connsiteY0" fmla="*/ 0 h 6866467"/>
              <a:gd name="connsiteX1" fmla="*/ 1249825 w 5994369"/>
              <a:gd name="connsiteY1" fmla="*/ 0 h 6866467"/>
              <a:gd name="connsiteX2" fmla="*/ 1249825 w 5994369"/>
              <a:gd name="connsiteY2" fmla="*/ 8467 h 6866467"/>
              <a:gd name="connsiteX3" fmla="*/ 5994369 w 5994369"/>
              <a:gd name="connsiteY3" fmla="*/ 8467 h 6866467"/>
              <a:gd name="connsiteX4" fmla="*/ 5994369 w 5994369"/>
              <a:gd name="connsiteY4" fmla="*/ 6866467 h 6866467"/>
              <a:gd name="connsiteX5" fmla="*/ 1249825 w 5994369"/>
              <a:gd name="connsiteY5" fmla="*/ 6866467 h 6866467"/>
              <a:gd name="connsiteX6" fmla="*/ 1109382 w 5994369"/>
              <a:gd name="connsiteY6" fmla="*/ 6866467 h 68664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994369" h="6866467">
                <a:moveTo>
                  <a:pt x="0" y="0"/>
                </a:moveTo>
                <a:lnTo>
                  <a:pt x="1249825" y="0"/>
                </a:lnTo>
                <a:lnTo>
                  <a:pt x="1249825" y="8467"/>
                </a:lnTo>
                <a:lnTo>
                  <a:pt x="5994369" y="8467"/>
                </a:lnTo>
                <a:lnTo>
                  <a:pt x="5994369" y="6866467"/>
                </a:lnTo>
                <a:lnTo>
                  <a:pt x="1249825" y="6866467"/>
                </a:lnTo>
                <a:lnTo>
                  <a:pt x="1109382" y="6866467"/>
                </a:lnTo>
                <a:close/>
              </a:path>
            </a:pathLst>
          </a:custGeom>
          <a:solidFill>
            <a:schemeClr val="accent2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D589D070-AA47-41ED-9416-ECA01769C6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01232" y="2320506"/>
            <a:ext cx="4512989" cy="222773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6000" kern="120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VODA</a:t>
            </a:r>
            <a:endParaRPr lang="en-US" sz="6000" kern="1200">
              <a:solidFill>
                <a:srgbClr val="FFFFFF"/>
              </a:solidFill>
              <a:latin typeface="+mj-lt"/>
            </a:endParaRPr>
          </a:p>
        </p:txBody>
      </p:sp>
      <p:pic>
        <p:nvPicPr>
          <p:cNvPr id="4" name="Grafický objekt 4" descr="Vlna">
            <a:extLst>
              <a:ext uri="{FF2B5EF4-FFF2-40B4-BE49-F238E27FC236}">
                <a16:creationId xmlns:a16="http://schemas.microsoft.com/office/drawing/2014/main" id="{05AEA2A0-B521-400A-B7AC-7F1DB4C986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99742" y="1501930"/>
            <a:ext cx="3856774" cy="3856774"/>
          </a:xfrm>
          <a:prstGeom prst="rect">
            <a:avLst/>
          </a:prstGeom>
        </p:spPr>
      </p:pic>
      <p:sp>
        <p:nvSpPr>
          <p:cNvPr id="25" name="Content Placeholder 24">
            <a:extLst>
              <a:ext uri="{FF2B5EF4-FFF2-40B4-BE49-F238E27FC236}">
                <a16:creationId xmlns:a16="http://schemas.microsoft.com/office/drawing/2014/main" id="{BC88F0DD-BE04-42C9-8D4C-59C0628FA47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83008" y="3527442"/>
            <a:ext cx="4512988" cy="3317938"/>
          </a:xfrm>
        </p:spPr>
        <p:txBody>
          <a:bodyPr anchor="t">
            <a:normAutofit/>
          </a:bodyPr>
          <a:lstStyle/>
          <a:p>
            <a:endParaRPr lang="en-US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95392238"/>
      </p:ext>
    </p:extLst>
  </p:cSld>
  <p:clrMapOvr>
    <a:masterClrMapping/>
  </p:clrMapOvr>
  <p:transition spd="slow">
    <p:wipe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A0CCFEDE-4774-4CA4-960E-F5B43D94FB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ODPAŘOVÁNÍ VODY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09D43266-E0A4-4839-A6D9-AB7C922EB8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287" y="2160589"/>
            <a:ext cx="2934714" cy="3880773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/>
              <a:t>Vypařování</a:t>
            </a:r>
            <a:r>
              <a:rPr lang="en-US"/>
              <a:t> je skupenská přeměna, při které se kapalina mění na plyn pouze z povrchu (ne z celého objemu, jako při varu). Kapalina při vypařování odebírá teplo z okolí.</a:t>
            </a:r>
          </a:p>
        </p:txBody>
      </p:sp>
      <p:pic>
        <p:nvPicPr>
          <p:cNvPr id="3" name="Obrázek 5" descr="Obsah obrázku dort, vsedě, kouř, hledání&#10;&#10;Popis vygenerovaný s velmi vysokou mírou spolehlivosti">
            <a:extLst>
              <a:ext uri="{FF2B5EF4-FFF2-40B4-BE49-F238E27FC236}">
                <a16:creationId xmlns:a16="http://schemas.microsoft.com/office/drawing/2014/main" id="{C07BB950-249E-44E5-B85C-1D3BF7A94BE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8574" r="14374" b="2"/>
          <a:stretch/>
        </p:blipFill>
        <p:spPr>
          <a:xfrm>
            <a:off x="1598" y="2159333"/>
            <a:ext cx="6343579" cy="470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6391442"/>
      </p:ext>
    </p:extLst>
  </p:cSld>
  <p:clrMapOvr>
    <a:masterClrMapping/>
  </p:clrMapOvr>
  <p:transition spd="slow">
    <p:wipe/>
  </p:transition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5B9C1F-8C0F-4275-99E3-C3313CD281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kern="1200">
                <a:latin typeface="+mj-lt"/>
                <a:ea typeface="+mj-ea"/>
                <a:cs typeface="+mj-cs"/>
              </a:rPr>
              <a:t>OBLAKA A KONDENZACE</a:t>
            </a:r>
          </a:p>
        </p:txBody>
      </p:sp>
      <p:sp>
        <p:nvSpPr>
          <p:cNvPr id="23" name="Content Placeholder 22">
            <a:extLst>
              <a:ext uri="{FF2B5EF4-FFF2-40B4-BE49-F238E27FC236}">
                <a16:creationId xmlns:a16="http://schemas.microsoft.com/office/drawing/2014/main" id="{643F67D5-E15D-4E66-8FD5-42B7C963A6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7" y="2160589"/>
            <a:ext cx="2934714" cy="388077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cs-CZ" sz="1700">
                <a:ea typeface="+mn-lt"/>
                <a:cs typeface="+mn-lt"/>
              </a:rPr>
              <a:t>Kapalnění neboli kondenzace je  přeměna, při které se plyn mění na kapalinu. </a:t>
            </a:r>
            <a:endParaRPr lang="cs-CZ" sz="1700"/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cs-CZ" sz="1700"/>
              <a:t>Opakem kondenzace je odpařování vody.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cs-CZ" sz="1700">
                <a:ea typeface="+mn-lt"/>
                <a:cs typeface="+mn-lt"/>
              </a:rPr>
              <a:t>Oblak, je soustava malých částic vody nebo ledu v atmosféře. Oblaky vznikají tehdy, když se vlhkost vzduchu zkondenzuje na kapky nebo ledové krystalky. </a:t>
            </a:r>
            <a:endParaRPr lang="cs-CZ" sz="1700"/>
          </a:p>
        </p:txBody>
      </p:sp>
      <p:pic>
        <p:nvPicPr>
          <p:cNvPr id="3" name="Obrázek 4" descr="Obsah obrázku stůl, dort, jídlo, kouř&#10;&#10;Popis vygenerovaný s velmi vysokou mírou spolehlivosti">
            <a:extLst>
              <a:ext uri="{FF2B5EF4-FFF2-40B4-BE49-F238E27FC236}">
                <a16:creationId xmlns:a16="http://schemas.microsoft.com/office/drawing/2014/main" id="{6F80A38D-BFCB-4722-95EA-BB4E1F24ECC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3894" r="19054" b="2"/>
          <a:stretch/>
        </p:blipFill>
        <p:spPr>
          <a:xfrm>
            <a:off x="-645383" y="1713632"/>
            <a:ext cx="7119957" cy="51475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4289017"/>
      </p:ext>
    </p:extLst>
  </p:cSld>
  <p:clrMapOvr>
    <a:masterClrMapping/>
  </p:clrMapOvr>
  <p:transition spd="slow">
    <p:wipe/>
  </p:transition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C5190A5B-8F85-4F61-89C1-5B9806BBFA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SRÁŽKY A VSAKOVÁNÍ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B03A9CCB-E0F2-4F14-B6B8-E6F834B7E5A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336287" y="2160589"/>
            <a:ext cx="2934714" cy="3880773"/>
          </a:xfrm>
        </p:spPr>
        <p:txBody>
          <a:bodyPr vert="horz" lIns="91440" tIns="45720" rIns="91440" bIns="45720" rtlCol="0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1300"/>
              <a:t>Vsakování se také nazývá INFILTRACE.</a:t>
            </a:r>
          </a:p>
          <a:p>
            <a:pPr>
              <a:lnSpc>
                <a:spcPct val="90000"/>
              </a:lnSpc>
            </a:pPr>
            <a:r>
              <a:rPr lang="en-US" sz="1300"/>
              <a:t>Jde o to, že se voda vsákne do půdy, a tu vodu využijí rostliny.</a:t>
            </a:r>
          </a:p>
          <a:p>
            <a:pPr>
              <a:lnSpc>
                <a:spcPct val="90000"/>
              </a:lnSpc>
            </a:pPr>
            <a:endParaRPr lang="en-US" sz="1300"/>
          </a:p>
          <a:p>
            <a:pPr>
              <a:lnSpc>
                <a:spcPct val="90000"/>
              </a:lnSpc>
            </a:pPr>
            <a:r>
              <a:rPr lang="en-US" sz="1300"/>
              <a:t>Srážky jsou jednou z hlavních částic koloběhu vody.</a:t>
            </a:r>
          </a:p>
          <a:p>
            <a:pPr>
              <a:lnSpc>
                <a:spcPct val="90000"/>
              </a:lnSpc>
            </a:pPr>
            <a:r>
              <a:rPr lang="en-US" sz="1300"/>
              <a:t>Atmosférické </a:t>
            </a:r>
            <a:r>
              <a:rPr lang="en-US" sz="1300" b="1"/>
              <a:t>srážky</a:t>
            </a:r>
            <a:r>
              <a:rPr lang="en-US" sz="1300"/>
              <a:t> jsou pojem zahrnující velkou část hydrometeorů. Jedná se o soustavu částic vody, vzniklých kondenzací vodní páry nebo sublimací nebo podobně (například zdvižením větrem z povrchu země), které padají z atmosféry na zemský povrch či kondenzují přímo na zemském povrchu.</a:t>
            </a:r>
          </a:p>
        </p:txBody>
      </p:sp>
      <p:pic>
        <p:nvPicPr>
          <p:cNvPr id="7" name="Obrázek 7" descr="Obsah obrázku stůl, dort, vsedě, hledání&#10;&#10;Popis vygenerovaný s velmi vysokou mírou spolehlivosti">
            <a:extLst>
              <a:ext uri="{FF2B5EF4-FFF2-40B4-BE49-F238E27FC236}">
                <a16:creationId xmlns:a16="http://schemas.microsoft.com/office/drawing/2014/main" id="{605FD440-9FB1-4B9F-8066-0E8ED5ABC16F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9987" r="12961" b="2"/>
          <a:stretch/>
        </p:blipFill>
        <p:spPr>
          <a:xfrm>
            <a:off x="1598" y="2245595"/>
            <a:ext cx="6343579" cy="46156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135078"/>
      </p:ext>
    </p:extLst>
  </p:cSld>
  <p:clrMapOvr>
    <a:masterClrMapping/>
  </p:clrMapOvr>
  <p:transition spd="slow">
    <p:wipe/>
  </p:transition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" name="Group 39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41" name="Straight Connector 40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2" name="Straight Connector 41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3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7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8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Isosceles Triangle 48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0" name="Isosceles Triangle 49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364823E-2586-431B-A4D1-CF137F48A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DÉŠŤ</a:t>
            </a:r>
          </a:p>
        </p:txBody>
      </p:sp>
      <p:sp>
        <p:nvSpPr>
          <p:cNvPr id="20" name="Zástupný obsah 19">
            <a:extLst>
              <a:ext uri="{FF2B5EF4-FFF2-40B4-BE49-F238E27FC236}">
                <a16:creationId xmlns:a16="http://schemas.microsoft.com/office/drawing/2014/main" id="{9EA84A98-97B3-44EB-A02E-7EB83584263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336287" y="2160589"/>
            <a:ext cx="2934714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Déšť hraje hlavní roli v hydrologickém cyklu, ve kterém je voda vypařená z oceánů do atmosféry a tak vznikají oblaky, z nichž vypadávají srážky v podobě deště.</a:t>
            </a:r>
            <a:r>
              <a:rPr lang="en-US"/>
              <a:t> </a:t>
            </a:r>
            <a:endParaRPr lang="en-US" baseline="30000"/>
          </a:p>
        </p:txBody>
      </p:sp>
      <p:pic>
        <p:nvPicPr>
          <p:cNvPr id="5" name="Obrázek 6" descr="Obsah obrázku kouř, stůl, vsedě, dort&#10;&#10;Popis vygenerovaný s velmi vysokou mírou spolehlivosti">
            <a:extLst>
              <a:ext uri="{FF2B5EF4-FFF2-40B4-BE49-F238E27FC236}">
                <a16:creationId xmlns:a16="http://schemas.microsoft.com/office/drawing/2014/main" id="{D703E048-483A-4357-8280-210304F876C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l="15547" r="17401" b="2"/>
          <a:stretch/>
        </p:blipFill>
        <p:spPr>
          <a:xfrm>
            <a:off x="-602251" y="2159332"/>
            <a:ext cx="6947429" cy="47018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0323720"/>
      </p:ext>
    </p:extLst>
  </p:cSld>
  <p:clrMapOvr>
    <a:masterClrMapping/>
  </p:clrMapOvr>
  <p:transition spd="slow">
    <p:wipe/>
  </p:transition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D6CEDCF-1D30-4DCC-B120-7EF512D367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SNÍH</a:t>
            </a:r>
            <a:endParaRPr lang="en-US">
              <a:ea typeface="+mj-lt"/>
              <a:cs typeface="+mj-lt"/>
            </a:endParaRPr>
          </a:p>
          <a:p>
            <a:endParaRPr lang="en-US" kern="1200">
              <a:latin typeface="+mj-lt"/>
            </a:endParaRPr>
          </a:p>
        </p:txBody>
      </p:sp>
      <p:sp>
        <p:nvSpPr>
          <p:cNvPr id="47" name="Content Placeholder 46">
            <a:extLst>
              <a:ext uri="{FF2B5EF4-FFF2-40B4-BE49-F238E27FC236}">
                <a16:creationId xmlns:a16="http://schemas.microsoft.com/office/drawing/2014/main" id="{47B7178C-3D4A-49C0-91CE-1AC05BC8E6C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7" y="2160589"/>
            <a:ext cx="4214298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en-US" err="1"/>
              <a:t>Sníh</a:t>
            </a:r>
            <a:r>
              <a:rPr lang="en-US"/>
              <a:t> je forma </a:t>
            </a:r>
            <a:r>
              <a:rPr lang="en-US" err="1"/>
              <a:t>ledu</a:t>
            </a:r>
            <a:r>
              <a:rPr lang="en-US"/>
              <a:t>.</a:t>
            </a:r>
          </a:p>
          <a:p>
            <a:pPr>
              <a:buFont typeface="Wingdings" charset="2"/>
              <a:buChar char="§"/>
            </a:pPr>
            <a:r>
              <a:rPr lang="en-US"/>
              <a:t>Je to </a:t>
            </a:r>
            <a:r>
              <a:rPr lang="en-US" err="1"/>
              <a:t>pevné</a:t>
            </a:r>
            <a:r>
              <a:rPr lang="en-US"/>
              <a:t> </a:t>
            </a:r>
            <a:r>
              <a:rPr lang="en-US" err="1"/>
              <a:t>skupenství</a:t>
            </a:r>
            <a:r>
              <a:rPr lang="en-US"/>
              <a:t> </a:t>
            </a:r>
            <a:r>
              <a:rPr lang="en-US" err="1"/>
              <a:t>vody</a:t>
            </a:r>
            <a:r>
              <a:rPr lang="en-US"/>
              <a:t>.</a:t>
            </a:r>
          </a:p>
          <a:p>
            <a:pPr>
              <a:buFont typeface="Wingdings" charset="2"/>
              <a:buChar char="§"/>
            </a:pPr>
            <a:r>
              <a:rPr lang="en-US">
                <a:ea typeface="+mn-lt"/>
                <a:cs typeface="+mn-lt"/>
              </a:rPr>
              <a:t>Je </a:t>
            </a:r>
            <a:r>
              <a:rPr lang="en-US" err="1">
                <a:ea typeface="+mn-lt"/>
                <a:cs typeface="+mn-lt"/>
              </a:rPr>
              <a:t>tvořen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ledovými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krystalky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seskupenými</a:t>
            </a:r>
            <a:r>
              <a:rPr lang="en-US">
                <a:ea typeface="+mn-lt"/>
                <a:cs typeface="+mn-lt"/>
              </a:rPr>
              <a:t> do </a:t>
            </a:r>
            <a:r>
              <a:rPr lang="en-US" err="1">
                <a:ea typeface="+mn-lt"/>
                <a:cs typeface="+mn-lt"/>
              </a:rPr>
              <a:t>sněhových</a:t>
            </a:r>
            <a:r>
              <a:rPr lang="en-US">
                <a:ea typeface="+mn-lt"/>
                <a:cs typeface="+mn-lt"/>
              </a:rPr>
              <a:t> </a:t>
            </a:r>
            <a:r>
              <a:rPr lang="en-US" err="1">
                <a:ea typeface="+mn-lt"/>
                <a:cs typeface="+mn-lt"/>
              </a:rPr>
              <a:t>vloček</a:t>
            </a:r>
            <a:r>
              <a:rPr lang="en-US">
                <a:ea typeface="+mn-lt"/>
                <a:cs typeface="+mn-lt"/>
              </a:rPr>
              <a:t>.</a:t>
            </a:r>
            <a:endParaRPr lang="en-US"/>
          </a:p>
        </p:txBody>
      </p:sp>
      <p:pic>
        <p:nvPicPr>
          <p:cNvPr id="4" name="Obrázek 4" descr="Obsah obrázku kouř, černá, stůl, letecká doprava&#10;&#10;Popis vygenerovaný s velmi vysokou mírou spolehlivosti">
            <a:extLst>
              <a:ext uri="{FF2B5EF4-FFF2-40B4-BE49-F238E27FC236}">
                <a16:creationId xmlns:a16="http://schemas.microsoft.com/office/drawing/2014/main" id="{02C745C0-474D-4646-90AD-E22C7B3B5ED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32948" b="2"/>
          <a:stretch/>
        </p:blipFill>
        <p:spPr>
          <a:xfrm>
            <a:off x="1599" y="1641747"/>
            <a:ext cx="7119956" cy="52194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4636120"/>
      </p:ext>
    </p:extLst>
  </p:cSld>
  <p:clrMapOvr>
    <a:masterClrMapping/>
  </p:clrMapOvr>
  <p:transition spd="slow">
    <p:wipe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4" descr="Obsah obrázku objekt, včelí plástev, jídlo, fotka&#10;&#10;Popis vygenerovaný s velmi vysokou mírou spolehlivosti">
            <a:extLst>
              <a:ext uri="{FF2B5EF4-FFF2-40B4-BE49-F238E27FC236}">
                <a16:creationId xmlns:a16="http://schemas.microsoft.com/office/drawing/2014/main" id="{8AC9CAAB-72D4-4FB1-A411-AD9932D6FF76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0648" b="30258"/>
          <a:stretch/>
        </p:blipFill>
        <p:spPr>
          <a:xfrm>
            <a:off x="-3047" y="10"/>
            <a:ext cx="12191999" cy="6857990"/>
          </a:xfrm>
          <a:prstGeom prst="rect">
            <a:avLst/>
          </a:prstGeom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43466" y="643467"/>
            <a:ext cx="10905059" cy="3330353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r>
              <a:rPr lang="cs-CZ">
                <a:solidFill>
                  <a:schemeClr val="bg1"/>
                </a:solidFill>
              </a:rPr>
              <a:t>Co si myslíte, že to je?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643466" y="4133135"/>
            <a:ext cx="10902016" cy="145451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algn="ctr"/>
            <a:endParaRPr lang="cs-CZ" sz="18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9523001"/>
      </p:ext>
    </p:extLst>
  </p:cSld>
  <p:clrMapOvr>
    <a:masterClrMapping/>
  </p:clrMapOvr>
  <p:transition spd="slow">
    <p:wipe/>
  </p:transition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3" name="Group 35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Straight Connector 37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9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Isosceles Triangle 40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5" name="Isosceles Triangle 44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6" name="Isosceles Triangle 45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34" name="Rectangle 47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35" name="Group 49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51" name="Straight Connector 50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7" name="Straight Connector 51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53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9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5" name="Isosceles Triangle 54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61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57" name="Isosceles Triangle 56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D449CEA0-3247-4AE2-814F-F89BF03EB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cs-CZ" sz="4800"/>
              <a:t>Jak vyřešit málo vody a škodlivý hmyz?</a:t>
            </a:r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0018986"/>
      </p:ext>
    </p:extLst>
  </p:cSld>
  <p:clrMapOvr>
    <a:masterClrMapping/>
  </p:clrMapOvr>
  <p:transition spd="slow">
    <p:wipe/>
  </p:transition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>
            <a:extLst>
              <a:ext uri="{FF2B5EF4-FFF2-40B4-BE49-F238E27FC236}">
                <a16:creationId xmlns:a16="http://schemas.microsoft.com/office/drawing/2014/main" id="{F716E271-8946-4EDC-B7CF-8701A02D9B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>
            <a:normAutofit/>
          </a:bodyPr>
          <a:lstStyle/>
          <a:p>
            <a:r>
              <a:rPr lang="cs-CZ"/>
              <a:t>Nedostatek vody</a:t>
            </a:r>
          </a:p>
        </p:txBody>
      </p:sp>
      <p:sp>
        <p:nvSpPr>
          <p:cNvPr id="5" name="Zástupný obsah 4">
            <a:extLst>
              <a:ext uri="{FF2B5EF4-FFF2-40B4-BE49-F238E27FC236}">
                <a16:creationId xmlns:a16="http://schemas.microsoft.com/office/drawing/2014/main" id="{B07F3305-62A9-40B3-9483-E26E0EF6E55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09563" y="2160589"/>
            <a:ext cx="4064439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/>
              <a:t>Trochu zahrady by jsme věnovali vodě. Založili by jsme rybníček kde by byla dešťová voda. S vodou z rybníčku by jsme zalívali pole a dávali napít zvířatům.</a:t>
            </a:r>
          </a:p>
          <a:p>
            <a:pPr>
              <a:buFont typeface="Wingdings" charset="2"/>
              <a:buChar char="§"/>
            </a:pPr>
            <a:r>
              <a:rPr lang="cs-CZ"/>
              <a:t>Ale také by jsme se snažily postavit různé nádrže na zadržení dešťové vody, aby jí bylo více.</a:t>
            </a:r>
          </a:p>
        </p:txBody>
      </p:sp>
      <p:pic>
        <p:nvPicPr>
          <p:cNvPr id="3" name="Obrázek 5" descr="Obsah obrázku strom, pták, voda, květina&#10;&#10;Popis vygenerovaný s velmi vysokou mírou spolehlivosti">
            <a:extLst>
              <a:ext uri="{FF2B5EF4-FFF2-40B4-BE49-F238E27FC236}">
                <a16:creationId xmlns:a16="http://schemas.microsoft.com/office/drawing/2014/main" id="{0376C1F4-8B42-49A8-8202-8B5FF9D7BEB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9809" r="7680" b="-2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10" name="Isosceles Triangle 9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969696805"/>
      </p:ext>
    </p:extLst>
  </p:cSld>
  <p:clrMapOvr>
    <a:masterClrMapping/>
  </p:clrMapOvr>
  <p:transition spd="slow">
    <p:wipe/>
  </p:transition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4" name="Group 93">
            <a:extLst>
              <a:ext uri="{FF2B5EF4-FFF2-40B4-BE49-F238E27FC236}">
                <a16:creationId xmlns:a16="http://schemas.microsoft.com/office/drawing/2014/main" id="{EB0D40EF-BA14-42F1-9492-D38C59DCAB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5" name="Straight Connector 94">
              <a:extLst>
                <a:ext uri="{FF2B5EF4-FFF2-40B4-BE49-F238E27FC236}">
                  <a16:creationId xmlns:a16="http://schemas.microsoft.com/office/drawing/2014/main" id="{B2C3A70F-581F-48B1-AD94-04AF9A38D2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6" name="Straight Connector 95">
              <a:extLst>
                <a:ext uri="{FF2B5EF4-FFF2-40B4-BE49-F238E27FC236}">
                  <a16:creationId xmlns:a16="http://schemas.microsoft.com/office/drawing/2014/main" id="{13EABD0F-494E-4C0C-8A0C-139AFC4283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7" name="Rectangle 23">
              <a:extLst>
                <a:ext uri="{FF2B5EF4-FFF2-40B4-BE49-F238E27FC236}">
                  <a16:creationId xmlns:a16="http://schemas.microsoft.com/office/drawing/2014/main" id="{739811F7-2462-4463-BE69-32CEBED0396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8" name="Rectangle 25">
              <a:extLst>
                <a:ext uri="{FF2B5EF4-FFF2-40B4-BE49-F238E27FC236}">
                  <a16:creationId xmlns:a16="http://schemas.microsoft.com/office/drawing/2014/main" id="{D91A6F9F-54F1-461A-A043-E97203A85F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99" name="Isosceles Triangle 98">
              <a:extLst>
                <a:ext uri="{FF2B5EF4-FFF2-40B4-BE49-F238E27FC236}">
                  <a16:creationId xmlns:a16="http://schemas.microsoft.com/office/drawing/2014/main" id="{28681C3A-B98D-44BE-8120-45C3F3BA07F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0" name="Rectangle 27">
              <a:extLst>
                <a:ext uri="{FF2B5EF4-FFF2-40B4-BE49-F238E27FC236}">
                  <a16:creationId xmlns:a16="http://schemas.microsoft.com/office/drawing/2014/main" id="{37478156-05FD-4D8F-AE53-B3D40AF29F0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1" name="Rectangle 28">
              <a:extLst>
                <a:ext uri="{FF2B5EF4-FFF2-40B4-BE49-F238E27FC236}">
                  <a16:creationId xmlns:a16="http://schemas.microsoft.com/office/drawing/2014/main" id="{A81F9C83-B446-4703-8B99-C01F0E403E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2" name="Rectangle 29">
              <a:extLst>
                <a:ext uri="{FF2B5EF4-FFF2-40B4-BE49-F238E27FC236}">
                  <a16:creationId xmlns:a16="http://schemas.microsoft.com/office/drawing/2014/main" id="{C2F5F0B6-D807-4AAE-852B-7BECE0CF451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3" name="Isosceles Triangle 102">
              <a:extLst>
                <a:ext uri="{FF2B5EF4-FFF2-40B4-BE49-F238E27FC236}">
                  <a16:creationId xmlns:a16="http://schemas.microsoft.com/office/drawing/2014/main" id="{0945AE7B-1E9E-491F-976F-1552730887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4" name="Isosceles Triangle 103">
              <a:extLst>
                <a:ext uri="{FF2B5EF4-FFF2-40B4-BE49-F238E27FC236}">
                  <a16:creationId xmlns:a16="http://schemas.microsoft.com/office/drawing/2014/main" id="{A38028DA-F87E-4372-9295-BC98DB4007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06" name="Rectangle 105">
            <a:extLst>
              <a:ext uri="{FF2B5EF4-FFF2-40B4-BE49-F238E27FC236}">
                <a16:creationId xmlns:a16="http://schemas.microsoft.com/office/drawing/2014/main" id="{8267EEE4-6354-4F1C-9484-951F0EB92F1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6" y="0"/>
            <a:ext cx="12185649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FB5C2EE4-5B7B-4BFA-92BD-C324788166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9768" y="609600"/>
            <a:ext cx="5498361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Škodlivý hmyz</a:t>
            </a:r>
          </a:p>
          <a:p>
            <a:endParaRPr lang="cs-CZ"/>
          </a:p>
        </p:txBody>
      </p:sp>
      <p:sp>
        <p:nvSpPr>
          <p:cNvPr id="108" name="Isosceles Triangle 107">
            <a:extLst>
              <a:ext uri="{FF2B5EF4-FFF2-40B4-BE49-F238E27FC236}">
                <a16:creationId xmlns:a16="http://schemas.microsoft.com/office/drawing/2014/main" id="{0E5A83F9-E6B8-40BD-9C0D-9A6F1565074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rgbClr val="3C8330">
              <a:alpha val="85000"/>
            </a:srgb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F09E4F3-2279-4C8C-AC45-E17CA6D6708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989770" y="2160589"/>
            <a:ext cx="5549732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cs-CZ" sz="1700"/>
              <a:t>Jedním ze škodlivého hmyzu je Mandelinka bramborová. Její larvy ožírají listy brambor.</a:t>
            </a:r>
            <a:endParaRPr lang="cs-CZ"/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cs-CZ" sz="1700"/>
              <a:t>Abychom zabránili škůdcům jako je Mandelinka vyráběli bychom přírodní postřik. Napadlo nás ho udělat třeba z citrónu. Protože je kyselý. Nebo </a:t>
            </a:r>
            <a:r>
              <a:rPr lang="cs-CZ" sz="1700" err="1"/>
              <a:t>bysme</a:t>
            </a:r>
            <a:r>
              <a:rPr lang="cs-CZ" sz="1700"/>
              <a:t> vyluhovali mátu, bazalku atd.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cs-CZ" sz="1700"/>
              <a:t>Postřik na mravence by musel být jiný. Měl by být třeba z medu nebo nějakého hodně sladkého a lepkavého ovoce. Aby se ti mravenci na to přilepili.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cs-CZ" sz="1700"/>
              <a:t>Postavili by jsme včelí úly aby naše pole opylovali včely.</a:t>
            </a:r>
          </a:p>
          <a:p>
            <a:pPr>
              <a:lnSpc>
                <a:spcPct val="90000"/>
              </a:lnSpc>
              <a:buFont typeface="Wingdings" charset="2"/>
              <a:buChar char="§"/>
            </a:pPr>
            <a:r>
              <a:rPr lang="cs-CZ" sz="1700"/>
              <a:t>Problém by nám dělali hraboši, myši a další. Proto by jsme pořídili alespoň dvě kočky které by je chytali.</a:t>
            </a:r>
          </a:p>
          <a:p>
            <a:pPr>
              <a:lnSpc>
                <a:spcPct val="90000"/>
              </a:lnSpc>
            </a:pPr>
            <a:endParaRPr lang="en-US" sz="1700"/>
          </a:p>
          <a:p>
            <a:pPr>
              <a:lnSpc>
                <a:spcPct val="90000"/>
              </a:lnSpc>
            </a:pPr>
            <a:endParaRPr lang="en-US" sz="1700"/>
          </a:p>
          <a:p>
            <a:pPr>
              <a:lnSpc>
                <a:spcPct val="90000"/>
              </a:lnSpc>
            </a:pPr>
            <a:endParaRPr lang="en-US" sz="1700"/>
          </a:p>
          <a:p>
            <a:pPr>
              <a:lnSpc>
                <a:spcPct val="90000"/>
              </a:lnSpc>
            </a:pPr>
            <a:endParaRPr lang="en-US" sz="1700"/>
          </a:p>
        </p:txBody>
      </p:sp>
      <p:pic>
        <p:nvPicPr>
          <p:cNvPr id="36" name="Obrázek 36" descr="Obsah obrázku tráva, dort, fotka, malé&#10;&#10;Popis vygenerovaný s velmi vysokou mírou spolehlivosti">
            <a:extLst>
              <a:ext uri="{FF2B5EF4-FFF2-40B4-BE49-F238E27FC236}">
                <a16:creationId xmlns:a16="http://schemas.microsoft.com/office/drawing/2014/main" id="{9A8263BB-5612-446A-84FC-6271A91CF1D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2"/>
          <a:srcRect t="1277" r="-3" b="-3"/>
          <a:stretch/>
        </p:blipFill>
        <p:spPr>
          <a:xfrm>
            <a:off x="7531482" y="-14366"/>
            <a:ext cx="4671717" cy="3434036"/>
          </a:xfrm>
          <a:prstGeom prst="rect">
            <a:avLst/>
          </a:prstGeom>
        </p:spPr>
      </p:pic>
      <p:pic>
        <p:nvPicPr>
          <p:cNvPr id="4" name="Obrázek 4" descr="Obsah obrázku zvíře, květina&#10;&#10;Popis vygenerovaný s velmi vysokou mírou spolehlivosti">
            <a:extLst>
              <a:ext uri="{FF2B5EF4-FFF2-40B4-BE49-F238E27FC236}">
                <a16:creationId xmlns:a16="http://schemas.microsoft.com/office/drawing/2014/main" id="{B2B9F8E5-2E6C-4282-BE3B-EACBCA08B00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80" r="-177" b="10672"/>
          <a:stretch/>
        </p:blipFill>
        <p:spPr>
          <a:xfrm>
            <a:off x="7528308" y="3444176"/>
            <a:ext cx="4679976" cy="3337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9895412"/>
      </p:ext>
    </p:extLst>
  </p:cSld>
  <p:clrMapOvr>
    <a:masterClrMapping/>
  </p:clrMapOvr>
  <p:transition spd="slow">
    <p:wipe/>
  </p:transition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D047E7E-39D6-4935-A373-1711A98E05D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76154" y="2320977"/>
            <a:ext cx="8596668" cy="4268865"/>
          </a:xfrm>
        </p:spPr>
        <p:txBody>
          <a:bodyPr>
            <a:noAutofit/>
          </a:bodyPr>
          <a:lstStyle/>
          <a:p>
            <a:r>
              <a:rPr lang="cs-CZ" sz="9600"/>
              <a:t>KONEC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5572F7D-6EBD-400B-BBB7-15F90040BB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60769" y="1714891"/>
            <a:ext cx="8596668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endParaRPr lang="cs-CZ"/>
          </a:p>
          <a:p>
            <a:pPr marL="0" indent="0">
              <a:buNone/>
            </a:pPr>
            <a:r>
              <a:rPr lang="cs-CZ" sz="2400">
                <a:solidFill>
                  <a:schemeClr val="accent1"/>
                </a:solidFill>
              </a:rPr>
              <a:t>Děkujeme za pozornost :)</a:t>
            </a:r>
          </a:p>
        </p:txBody>
      </p:sp>
      <p:pic>
        <p:nvPicPr>
          <p:cNvPr id="4" name="Grafický objekt 4" descr="Farma">
            <a:extLst>
              <a:ext uri="{FF2B5EF4-FFF2-40B4-BE49-F238E27FC236}">
                <a16:creationId xmlns:a16="http://schemas.microsoft.com/office/drawing/2014/main" id="{221C7539-D91A-46D1-A85F-EFF5AE7FE2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6587705" y="3129950"/>
            <a:ext cx="2898475" cy="2869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100545"/>
      </p:ext>
    </p:extLst>
  </p:cSld>
  <p:clrMapOvr>
    <a:masterClrMapping/>
  </p:clrMapOvr>
  <p:transition spd="slow">
    <p:wipe/>
  </p:transition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9B66350-F528-4F0F-B8B5-F0A4436F85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Zdroje: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C184E80C-547B-44B6-B09B-2A994B3FAD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4" y="1211684"/>
            <a:ext cx="8596668" cy="5692319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 sz="1200">
                <a:ea typeface="+mn-lt"/>
                <a:cs typeface="+mn-lt"/>
                <a:hlinkClick r:id="rId2"/>
              </a:rPr>
              <a:t>https://www.google.com/url?sa=i&amp;url=https%3A%2F%2Fwww.zemedelec.cz%2Fo-tom-jake-bude-letos-sucho-rozhodne-dest-pristich-tydnu%2F&amp;psig=AOvVaw26euOcpwOeolwKWpVJim1V&amp;ust=1590476815847000&amp;source=images&amp;cd=vfe&amp;ved=0CAIQjRxqFwoTCLiY3P-5zukCFQAAAAAdAAAAABAD</a:t>
            </a:r>
            <a:endParaRPr lang="cs-CZ" sz="1200">
              <a:ea typeface="+mn-lt"/>
              <a:cs typeface="+mn-lt"/>
            </a:endParaRPr>
          </a:p>
          <a:p>
            <a:pPr>
              <a:buFont typeface="Wingdings" charset="2"/>
              <a:buChar char="§"/>
            </a:pPr>
            <a:r>
              <a:rPr lang="cs-CZ" sz="1200">
                <a:ea typeface="+mn-lt"/>
                <a:cs typeface="+mn-lt"/>
                <a:hlinkClick r:id="rId3"/>
              </a:rPr>
              <a:t>https://www.google.com/url?sa=i&amp;url=https%3A%2F%2Fwww.ahaonline.cz%2Fclanek%2Fmusite-vedet%2F124810%2Fvelke-srovnani-ceskych-a-polskych-brambor-proc-jsou-zahranicni-levnejsi.html&amp;psig=AOvVaw2MlG3xsM8wqIee8Zn5tPgO&amp;ust=1590477126577000&amp;source=images&amp;cd=vfe&amp;ved=0CAIQjRxqFwoTCJC0ppG7zukCFQAAAAAdAAAAABAD</a:t>
            </a:r>
            <a:endParaRPr lang="cs-CZ" sz="1200">
              <a:ea typeface="+mn-lt"/>
              <a:cs typeface="+mn-lt"/>
            </a:endParaRPr>
          </a:p>
          <a:p>
            <a:pPr>
              <a:buFont typeface="Wingdings" charset="2"/>
              <a:buChar char="§"/>
            </a:pPr>
            <a:r>
              <a:rPr lang="cs-CZ" sz="1200">
                <a:ea typeface="+mn-lt"/>
                <a:cs typeface="+mn-lt"/>
                <a:hlinkClick r:id="rId4"/>
              </a:rPr>
              <a:t>https://www.google.com/imgres?imgurl=https%3A%2F%2Fwww.bylinkovo.cz%2Fwp-content%2Fuploads%2F2017%2F02%2FIMG_20170219_202848-678x381.jpg&amp;imgrefurl=https%3A%2F%2Fwww.bylinkovo.cz%2Fmrkev-obecna-zdravi-prospesna-zelenina%2F&amp;tbnid=aJJQdTcOAsUMLM&amp;vet=12ahUKEwiL4vPHu87pAhXEgHMKHarKBSwQMygoegQIARBZ..i&amp;docid=67VivLtxc_BAiM&amp;w=678&amp;h=381&amp;q=mrkev&amp;ved=2ahUKEwiL4vPHu87pAhXEgHMKHarKBSwQMygoegQIARBZ</a:t>
            </a:r>
          </a:p>
          <a:p>
            <a:pPr>
              <a:buFont typeface="Wingdings" charset="2"/>
              <a:buChar char="§"/>
            </a:pPr>
            <a:r>
              <a:rPr lang="cs-CZ" sz="1200">
                <a:ea typeface="+mn-lt"/>
                <a:cs typeface="+mn-lt"/>
                <a:hlinkClick r:id="rId5"/>
              </a:rPr>
              <a:t>https://www.google.com/url?sa=i&amp;url=https%3A%2F%2Fcs.wikipedia.org%2Fwiki%2FVla%25C5%25A1sk%25C3%25BD_o%25C5%2599ech&amp;psig=AOvVaw3mjoX2iXBrGtdp3E4SReSf&amp;ust=1590477325342000&amp;source=images&amp;cd=vfe&amp;ved=0CAIQjRxqFwoTCPj4xsK8zukCFQAAAAAdAAAAABAD</a:t>
            </a:r>
            <a:endParaRPr lang="cs-CZ" sz="1200">
              <a:ea typeface="+mn-lt"/>
              <a:cs typeface="+mn-lt"/>
            </a:endParaRPr>
          </a:p>
          <a:p>
            <a:pPr>
              <a:buFont typeface="Wingdings" charset="2"/>
              <a:buChar char="§"/>
            </a:pPr>
            <a:r>
              <a:rPr lang="cs-CZ" sz="1200">
                <a:ea typeface="+mn-lt"/>
                <a:cs typeface="+mn-lt"/>
                <a:hlinkClick r:id="rId6"/>
              </a:rPr>
              <a:t>https://www.google.com/url?sa=i&amp;url=http%3A%2F%2Fzsmsstezery.cz%2Fmravenec-lesni%2Fg-2179%2Fprehravac%3D1%26p1%3D1001&amp;psig=AOvVaw15VbcVyJpI5_IFmzWMgnqy&amp;ust=1590477565503000&amp;source=images&amp;cd=vfe&amp;ved=0CAIQjRxqFwoTCKDkqOS8zukCFQAAAAAdAAAAABAD</a:t>
            </a:r>
            <a:endParaRPr lang="cs-CZ" sz="1200"/>
          </a:p>
          <a:p>
            <a:pPr>
              <a:buFont typeface="Wingdings" charset="2"/>
              <a:buChar char="§"/>
            </a:pPr>
            <a:r>
              <a:rPr lang="cs-CZ" sz="1200">
                <a:ea typeface="+mn-lt"/>
                <a:cs typeface="+mn-lt"/>
                <a:hlinkClick r:id="rId7"/>
              </a:rPr>
              <a:t>https://www.google.com/url?sa=i&amp;url=https%3A%2F%2Fwww.osiva-semena.cz%2Fokurky%2F527-okurka-nakladacka-jemnoostna-mira-f1-cucumis-sativus-semena-okurek-40-ks.html&amp;psig=AOvVaw3l7pmlpwc6GhYrKngHt9d0&amp;ust=1590477698738000&amp;source=images&amp;cd=vfe&amp;ved=0CAIQjRxqFwoTCLCI6Ke9zukCFQAAAAAdAAAAABAD</a:t>
            </a:r>
            <a:endParaRPr lang="cs-CZ" sz="1200"/>
          </a:p>
          <a:p>
            <a:pPr>
              <a:buFont typeface="Wingdings" charset="2"/>
              <a:buChar char="§"/>
            </a:pPr>
            <a:endParaRPr lang="cs-CZ" sz="1200"/>
          </a:p>
          <a:p>
            <a:pPr>
              <a:buFont typeface="Wingdings" charset="2"/>
              <a:buChar char="§"/>
            </a:pPr>
            <a:endParaRPr lang="cs-CZ" sz="1200"/>
          </a:p>
          <a:p>
            <a:pPr>
              <a:buFont typeface="Wingdings" charset="2"/>
              <a:buChar char="§"/>
            </a:pPr>
            <a:endParaRPr lang="cs-CZ" sz="1200"/>
          </a:p>
        </p:txBody>
      </p:sp>
    </p:spTree>
    <p:extLst>
      <p:ext uri="{BB962C8B-B14F-4D97-AF65-F5344CB8AC3E}">
        <p14:creationId xmlns:p14="http://schemas.microsoft.com/office/powerpoint/2010/main" val="951466337"/>
      </p:ext>
    </p:extLst>
  </p:cSld>
  <p:clrMapOvr>
    <a:masterClrMapping/>
  </p:clrMapOvr>
  <p:transition spd="slow">
    <p:wipe/>
  </p:transition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7FDAA92-8C5D-4852-BBB5-179D623D26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flipH="1">
            <a:off x="11013662" y="2694317"/>
            <a:ext cx="561709" cy="1967781"/>
          </a:xfrm>
        </p:spPr>
        <p:txBody>
          <a:bodyPr/>
          <a:lstStyle/>
          <a:p>
            <a:endParaRPr lang="cs-CZ"/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5BC88F7-A198-436A-B8AA-4A6938170A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9" y="3986"/>
            <a:ext cx="9545571" cy="6856884"/>
          </a:xfrm>
        </p:spPr>
        <p:txBody>
          <a:bodyPr vert="horz" lIns="91440" tIns="45720" rIns="91440" bIns="45720" rtlCol="0" anchor="t">
            <a:noAutofit/>
          </a:bodyPr>
          <a:lstStyle/>
          <a:p>
            <a:pPr>
              <a:buFont typeface="Wingdings" charset="2"/>
              <a:buChar char="§"/>
            </a:pPr>
            <a:r>
              <a:rPr lang="cs-CZ" sz="1100" dirty="0">
                <a:ea typeface="+mn-lt"/>
                <a:cs typeface="+mn-lt"/>
                <a:hlinkClick r:id="rId2"/>
              </a:rPr>
              <a:t>https://www.google.com/url?sa=i&amp;url=https%3A%2F%2Fwww.blesk.cz%2Fclanek%2Fbydleni-hobby%2F541671%2Fkveten-je-idealni-cas-k-sazeni-okurek-jak-na-to-abyste-meli-bohatou-urodu.html&amp;psig=AOvVaw3l7pmlpwc6GhYrKngHt9d0&amp;ust=1590477698738000&amp;source=images&amp;cd=vfe&amp;ved=0CAIQjRxqFwoTCLCI6Ke9zukCFQAAAAAdAAAAABAJ</a:t>
            </a:r>
            <a:endParaRPr lang="cs-CZ" sz="1100">
              <a:ea typeface="+mn-lt"/>
              <a:cs typeface="+mn-lt"/>
            </a:endParaRPr>
          </a:p>
          <a:p>
            <a:pPr>
              <a:buFont typeface="Wingdings" charset="2"/>
              <a:buChar char="§"/>
            </a:pPr>
            <a:r>
              <a:rPr lang="cs-CZ" sz="1100" dirty="0">
                <a:ea typeface="+mn-lt"/>
                <a:cs typeface="+mn-lt"/>
                <a:hlinkClick r:id="rId3"/>
              </a:rPr>
              <a:t>https://www.google.com/url?sa=i&amp;url=https%3A%2F%2Fwww.zesemen.cz%2Fkerickova-rajcata%2F2793-rajce-balkonove-kerickove-balkonstar-semena-10-ks.html&amp;psig=AOvVaw0srd4qAX_PL_zc11WbKgKd&amp;ust=1590478306946000&amp;source=images&amp;cd=vfe&amp;ved=0CAIQjRxqFwoTCIDN3ta_zukCFQAAAAAdAAAAABAK</a:t>
            </a:r>
            <a:endParaRPr lang="cs-CZ" sz="1100" dirty="0"/>
          </a:p>
          <a:p>
            <a:pPr>
              <a:buFont typeface="Wingdings" charset="2"/>
              <a:buChar char="§"/>
            </a:pPr>
            <a:r>
              <a:rPr lang="cs-CZ" sz="1100" dirty="0">
                <a:ea typeface="+mn-lt"/>
                <a:cs typeface="+mn-lt"/>
                <a:hlinkClick r:id="rId4"/>
              </a:rPr>
              <a:t>https://www.google.com/url?sa=i&amp;url=https%3A%2F%2Fwww.prazskyden.cz%2Fje-rajce-zelenina-nebo-ovoce-spor-resil-dokonce-nejvyssi-soud-usa%2F&amp;psig=AOvVaw3Dt1R4h8GahdxyLcwV1GYs&amp;ust=1590478476788000&amp;source=images&amp;cd=vfe&amp;ved=0CAIQjRxqFwoTCPjCwZTAzukCFQAAAAAdAAAAABAD</a:t>
            </a:r>
            <a:endParaRPr lang="cs-CZ" sz="1100" dirty="0"/>
          </a:p>
          <a:p>
            <a:pPr>
              <a:buFont typeface="Wingdings" charset="2"/>
              <a:buChar char="§"/>
            </a:pPr>
            <a:r>
              <a:rPr lang="cs-CZ" sz="1100" dirty="0">
                <a:ea typeface="+mn-lt"/>
                <a:cs typeface="+mn-lt"/>
                <a:hlinkClick r:id="rId5"/>
              </a:rPr>
              <a:t>https://www.google.com/url?sa=i&amp;url=https%3A%2F%2Fwww.geocaching.com%2Fseek%2Fcache_details.aspx%3Fguid%3D520b475d-c98b-41cf-811a-6ebb436b6751&amp;psig=AOvVaw2y56Cu05XRT9LLaCIgvJeV&amp;ust=1590478520129000&amp;source=images&amp;cd=vfe&amp;ved=0CAIQjRxqFwoTCKiSjanAzukCFQAAAAAdAAAAABAD</a:t>
            </a:r>
            <a:endParaRPr lang="cs-CZ" sz="1100" dirty="0"/>
          </a:p>
          <a:p>
            <a:pPr>
              <a:buFont typeface="Wingdings" charset="2"/>
              <a:buChar char="§"/>
            </a:pPr>
            <a:r>
              <a:rPr lang="cs-CZ" sz="1100" dirty="0">
                <a:ea typeface="+mn-lt"/>
                <a:cs typeface="+mn-lt"/>
                <a:hlinkClick r:id="rId6"/>
              </a:rPr>
              <a:t>https://www.google.com/url?sa=i&amp;url=https%3A%2F%2Fwww.svet-potravin.cz%2Fclanek%2Fneni-krava-jako-krava-vyberte-si-ten-nejlepsi-kousek-hoveziho&amp;psig=AOvVaw1RYcZ4p5N9t1u3nhz5UNac&amp;ust=1590479225060000&amp;source=images&amp;cd=vfe&amp;ved=0CAIQjRxqFwoTCMDOlfrCzukCFQAAAAAdAAAAABAD</a:t>
            </a:r>
            <a:endParaRPr lang="cs-CZ" sz="1100" dirty="0"/>
          </a:p>
          <a:p>
            <a:pPr>
              <a:buFont typeface="Wingdings" charset="2"/>
              <a:buChar char="§"/>
            </a:pPr>
            <a:r>
              <a:rPr lang="cs-CZ" sz="1100" dirty="0">
                <a:ea typeface="+mn-lt"/>
                <a:cs typeface="+mn-lt"/>
                <a:hlinkClick r:id="rId7"/>
              </a:rPr>
              <a:t>https://www.google.com/url?sa=i&amp;url=https%3A%2F%2Fwww.irozhlas.cz%2Fveda-technologie%2Fpriroda%2Fovce-kravy-pastva-zdarske-vrchy_1907131846_ako&amp;psig=AOvVaw1dFFPMzLGGZIakehUHLyaK&amp;ust=1590479255761000&amp;source=images&amp;cd=vfe&amp;ved=0CAIQjRxqFwoTCJiyyI7DzukCFQAAAAAdAAAAABAK</a:t>
            </a:r>
            <a:endParaRPr lang="cs-CZ" sz="1100" dirty="0"/>
          </a:p>
          <a:p>
            <a:pPr>
              <a:buFont typeface="Wingdings" charset="2"/>
              <a:buChar char="§"/>
            </a:pPr>
            <a:r>
              <a:rPr lang="cs-CZ" sz="1100" dirty="0">
                <a:ea typeface="+mn-lt"/>
                <a:cs typeface="+mn-lt"/>
                <a:hlinkClick r:id="rId8"/>
              </a:rPr>
              <a:t>https://www.google.com/url?sa=i&amp;url=https%3A%2F%2Fwww.lidovky.cz%2Fdomov%2Fpolicie-hleda-zlodeje-ktery-ukradl-a-podrizl-kozu-z-betlema.A191217_100457_ln_domov_ele&amp;psig=AOvVaw2dlj9gf22n5-gWl7XKLiGn&amp;ust=1590479391564000&amp;source=images&amp;cd=vfe&amp;ved=0CAIQjRxqFwoTCOi1j8zDzukCFQAAAAAdAAAAABAD</a:t>
            </a:r>
            <a:endParaRPr lang="cs-CZ" sz="1100" dirty="0"/>
          </a:p>
          <a:p>
            <a:pPr>
              <a:buFont typeface="Wingdings" charset="2"/>
              <a:buChar char="§"/>
            </a:pPr>
            <a:r>
              <a:rPr lang="cs-CZ" sz="1100" dirty="0">
                <a:ea typeface="+mn-lt"/>
                <a:cs typeface="+mn-lt"/>
                <a:hlinkClick r:id="rId9"/>
              </a:rPr>
              <a:t>https://www.google.com/url?sa=i&amp;url=https%3A%2F%2Fecho24.cz%2Fa%2FS6Yhw%2Fsmejici-se-krava-vesvete-lidi&amp;psig=AOvVaw0WFelw63RdV7rWDW6HWtpV&amp;ust=1590479792503000&amp;source=images&amp;cd=vfe&amp;ved=0CAIQjRxqFwoTCMj2r4fFzukCFQAAAAAdAAAAABAD</a:t>
            </a:r>
            <a:endParaRPr lang="cs-CZ" sz="1100" dirty="0"/>
          </a:p>
          <a:p>
            <a:pPr>
              <a:buFont typeface="Wingdings" charset="2"/>
              <a:buChar char="§"/>
            </a:pPr>
            <a:r>
              <a:rPr lang="cs-CZ" sz="1100" dirty="0">
                <a:ea typeface="+mn-lt"/>
                <a:cs typeface="+mn-lt"/>
                <a:hlinkClick r:id="rId10"/>
              </a:rPr>
              <a:t>http://getwallpapers.com/wallpaper/full/5/d/1/941265-farm-animals-wallpaper-1920x1200-download.jpg</a:t>
            </a:r>
            <a:endParaRPr lang="cs-CZ" sz="1100" dirty="0"/>
          </a:p>
          <a:p>
            <a:pPr>
              <a:buFont typeface="Wingdings" charset="2"/>
              <a:buChar char="§"/>
            </a:pPr>
            <a:r>
              <a:rPr lang="cs-CZ" sz="1100" dirty="0">
                <a:ea typeface="+mn-lt"/>
                <a:cs typeface="+mn-lt"/>
                <a:hlinkClick r:id="rId11"/>
              </a:rPr>
              <a:t>https://www.google.com/url?sa=i&amp;url=https%3A%2F%2Fwww.puzzle-puzzle.cz%2Fdino-puzzle-kun-na-louce-500-dilku-d130513%2F&amp;psig=AOvVaw0zeFZOO7CMAisFKIC6NtoG&amp;ust=1590488242890000&amp;source=images&amp;cd=vfe&amp;ved=0CAIQjRxqFwoTCOj_09XkzukCFQAAAAAdAAAAABAD</a:t>
            </a:r>
            <a:endParaRPr lang="cs-CZ" sz="1100">
              <a:ea typeface="+mn-lt"/>
              <a:cs typeface="+mn-lt"/>
            </a:endParaRPr>
          </a:p>
          <a:p>
            <a:pPr>
              <a:buFont typeface="Wingdings" charset="2"/>
              <a:buChar char="§"/>
            </a:pPr>
            <a:endParaRPr lang="cs-CZ" sz="1100" dirty="0"/>
          </a:p>
          <a:p>
            <a:pPr>
              <a:buFont typeface="Wingdings" charset="2"/>
              <a:buChar char="§"/>
            </a:pPr>
            <a:endParaRPr lang="cs-CZ" sz="1100" dirty="0"/>
          </a:p>
          <a:p>
            <a:pPr>
              <a:buFont typeface="Wingdings" charset="2"/>
              <a:buChar char="§"/>
            </a:pPr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  <a:p>
            <a:endParaRPr lang="cs-CZ" sz="1100" dirty="0"/>
          </a:p>
        </p:txBody>
      </p:sp>
    </p:spTree>
    <p:extLst>
      <p:ext uri="{BB962C8B-B14F-4D97-AF65-F5344CB8AC3E}">
        <p14:creationId xmlns:p14="http://schemas.microsoft.com/office/powerpoint/2010/main" val="337074007"/>
      </p:ext>
    </p:extLst>
  </p:cSld>
  <p:clrMapOvr>
    <a:masterClrMapping/>
  </p:clrMapOvr>
  <p:transition spd="slow">
    <p:wipe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Group 21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Isosceles Triangle 31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17" name="Obrázek 17" descr="Obsah obrázku ovoce, jídlo&#10;&#10;Popis vygenerovaný s velmi vysokou mírou spolehlivosti">
            <a:extLst>
              <a:ext uri="{FF2B5EF4-FFF2-40B4-BE49-F238E27FC236}">
                <a16:creationId xmlns:a16="http://schemas.microsoft.com/office/drawing/2014/main" id="{CAD72280-183F-4F6B-88D6-6F30A7ED16ED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8219" t="14819" r="-1" b="19434"/>
          <a:stretch/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A9324122-8ED7-4B74-8272-833607DCBB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0754" y="2340025"/>
            <a:ext cx="4088190" cy="2369093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r"/>
            <a:r>
              <a:rPr lang="cs-CZ" sz="4800"/>
              <a:t>Je to pecka meruňky,</a:t>
            </a:r>
            <a:br>
              <a:rPr lang="en-US"/>
            </a:br>
            <a:r>
              <a:rPr lang="cs-CZ" sz="2000">
                <a:ea typeface="+mj-lt"/>
                <a:cs typeface="+mj-lt"/>
              </a:rPr>
              <a:t>kterou by jsme měli na naší farmě.</a:t>
            </a:r>
            <a:r>
              <a:rPr lang="en-US" sz="2000">
                <a:ea typeface="+mj-lt"/>
                <a:cs typeface="+mj-lt"/>
              </a:rPr>
              <a:t> </a:t>
            </a:r>
            <a:r>
              <a:rPr lang="en-US" sz="2000">
                <a:solidFill>
                  <a:schemeClr val="accent2"/>
                </a:solidFill>
                <a:ea typeface="+mj-lt"/>
                <a:cs typeface="+mj-lt"/>
              </a:rPr>
              <a:t>https://online.lifeliqe.com/app/scene/p_rost_merunka_pecka_zoom</a:t>
            </a:r>
            <a:endParaRPr lang="en-US" sz="2000">
              <a:solidFill>
                <a:schemeClr val="accent2"/>
              </a:solidFill>
            </a:endParaRPr>
          </a:p>
        </p:txBody>
      </p: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0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2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4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6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48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50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58336191"/>
      </p:ext>
    </p:extLst>
  </p:cSld>
  <p:clrMapOvr>
    <a:masterClrMapping/>
  </p:clrMapOvr>
  <p:transition spd="slow">
    <p:wipe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Isosceles Triangle 12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0ADFFC45-3DC9-4433-926F-043E879D9DF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B5F26A87-0610-435F-AA13-BD658385C9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4267230" y="-8468"/>
            <a:ext cx="4763558" cy="6866467"/>
            <a:chOff x="67175" y="-8467"/>
            <a:chExt cx="4763558" cy="6866467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321436-5AAD-4FB6-BB0D-316D4540E82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448300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94B0BD33-3D46-4F43-947A-825DFEF610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7175" y="3681413"/>
              <a:ext cx="4763558" cy="3176587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  <a:alpha val="8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5" name="Rectangle 23">
              <a:extLst>
                <a:ext uri="{FF2B5EF4-FFF2-40B4-BE49-F238E27FC236}">
                  <a16:creationId xmlns:a16="http://schemas.microsoft.com/office/drawing/2014/main" id="{92E26C27-E1F5-47DC-9F83-469D196C5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258764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>
              <a:extLst>
                <a:ext uri="{FF2B5EF4-FFF2-40B4-BE49-F238E27FC236}">
                  <a16:creationId xmlns:a16="http://schemas.microsoft.com/office/drawing/2014/main" id="{95F944E7-2B4E-4AE2-B4DB-846FF8AE0B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680730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>
              <a:extLst>
                <a:ext uri="{FF2B5EF4-FFF2-40B4-BE49-F238E27FC236}">
                  <a16:creationId xmlns:a16="http://schemas.microsoft.com/office/drawing/2014/main" id="{FF14952D-390F-46CC-B302-73DDD9C416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09621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>
              <a:extLst>
                <a:ext uri="{FF2B5EF4-FFF2-40B4-BE49-F238E27FC236}">
                  <a16:creationId xmlns:a16="http://schemas.microsoft.com/office/drawing/2014/main" id="{867CDE55-B22A-40D0-882A-9452919EEC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411788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8C409231-C942-4808-B529-DAC32A7DB00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48954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546555AA-6212-4247-85C9-9CF5AB854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5" y="1282701"/>
            <a:ext cx="5096060" cy="4307148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/>
            <a:r>
              <a:rPr lang="cs-CZ" sz="5400"/>
              <a:t>Která zvířata by byla na farmě?</a:t>
            </a:r>
          </a:p>
        </p:txBody>
      </p:sp>
      <p:sp>
        <p:nvSpPr>
          <p:cNvPr id="31" name="Freeform: Shape 30">
            <a:extLst>
              <a:ext uri="{FF2B5EF4-FFF2-40B4-BE49-F238E27FC236}">
                <a16:creationId xmlns:a16="http://schemas.microsoft.com/office/drawing/2014/main" id="{69370F01-B8C9-4CE4-824C-92B2792E6E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136497" y="-8468"/>
            <a:ext cx="5074930" cy="6866468"/>
          </a:xfrm>
          <a:custGeom>
            <a:avLst/>
            <a:gdLst>
              <a:gd name="connsiteX0" fmla="*/ 0 w 5074930"/>
              <a:gd name="connsiteY0" fmla="*/ 0 h 6858000"/>
              <a:gd name="connsiteX1" fmla="*/ 1249825 w 5074930"/>
              <a:gd name="connsiteY1" fmla="*/ 0 h 6858000"/>
              <a:gd name="connsiteX2" fmla="*/ 1249825 w 5074930"/>
              <a:gd name="connsiteY2" fmla="*/ 8457 h 6858000"/>
              <a:gd name="connsiteX3" fmla="*/ 5074930 w 5074930"/>
              <a:gd name="connsiteY3" fmla="*/ 8457 h 6858000"/>
              <a:gd name="connsiteX4" fmla="*/ 5074930 w 5074930"/>
              <a:gd name="connsiteY4" fmla="*/ 6858000 h 6858000"/>
              <a:gd name="connsiteX5" fmla="*/ 1249825 w 5074930"/>
              <a:gd name="connsiteY5" fmla="*/ 6858000 h 6858000"/>
              <a:gd name="connsiteX6" fmla="*/ 1109383 w 5074930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074930" h="6858000">
                <a:moveTo>
                  <a:pt x="0" y="0"/>
                </a:moveTo>
                <a:lnTo>
                  <a:pt x="1249825" y="0"/>
                </a:lnTo>
                <a:lnTo>
                  <a:pt x="1249825" y="8457"/>
                </a:lnTo>
                <a:lnTo>
                  <a:pt x="5074930" y="8457"/>
                </a:lnTo>
                <a:lnTo>
                  <a:pt x="5074930" y="6858000"/>
                </a:lnTo>
                <a:lnTo>
                  <a:pt x="1249825" y="6858000"/>
                </a:lnTo>
                <a:lnTo>
                  <a:pt x="1109383" y="6858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972989"/>
      </p:ext>
    </p:extLst>
  </p:cSld>
  <p:clrMapOvr>
    <a:masterClrMapping/>
  </p:clrMapOvr>
  <p:transition spd="slow">
    <p:wip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8" name="Group 27">
            <a:extLst>
              <a:ext uri="{FF2B5EF4-FFF2-40B4-BE49-F238E27FC236}">
                <a16:creationId xmlns:a16="http://schemas.microsoft.com/office/drawing/2014/main" id="{02FF0CD5-01EA-414C-9FBA-91289523E9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A89E0603-B9E3-42E1-B1E1-D3A0F06880A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8C08529B-533A-4987-835C-B6FE3960CFB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1" name="Rectangle 23">
              <a:extLst>
                <a:ext uri="{FF2B5EF4-FFF2-40B4-BE49-F238E27FC236}">
                  <a16:creationId xmlns:a16="http://schemas.microsoft.com/office/drawing/2014/main" id="{ADF3602E-6539-4E90-9B34-A1564E8898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5">
              <a:extLst>
                <a:ext uri="{FF2B5EF4-FFF2-40B4-BE49-F238E27FC236}">
                  <a16:creationId xmlns:a16="http://schemas.microsoft.com/office/drawing/2014/main" id="{45B7B2BF-6C30-4E7C-9B92-89931CAC5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Isosceles Triangle 32">
              <a:extLst>
                <a:ext uri="{FF2B5EF4-FFF2-40B4-BE49-F238E27FC236}">
                  <a16:creationId xmlns:a16="http://schemas.microsoft.com/office/drawing/2014/main" id="{D902BF1F-1CD4-4757-8E37-E537850CD8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7">
              <a:extLst>
                <a:ext uri="{FF2B5EF4-FFF2-40B4-BE49-F238E27FC236}">
                  <a16:creationId xmlns:a16="http://schemas.microsoft.com/office/drawing/2014/main" id="{EC181138-86B5-48DD-A9CF-E1B424432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Rectangle 28">
              <a:extLst>
                <a:ext uri="{FF2B5EF4-FFF2-40B4-BE49-F238E27FC236}">
                  <a16:creationId xmlns:a16="http://schemas.microsoft.com/office/drawing/2014/main" id="{2AFEC3B7-B6F9-4F8D-BB1D-1CB5D59A87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Rectangle 29">
              <a:extLst>
                <a:ext uri="{FF2B5EF4-FFF2-40B4-BE49-F238E27FC236}">
                  <a16:creationId xmlns:a16="http://schemas.microsoft.com/office/drawing/2014/main" id="{C7CFEC2C-F42F-4B3F-82EB-A23DD21C7F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Isosceles Triangle 36">
              <a:extLst>
                <a:ext uri="{FF2B5EF4-FFF2-40B4-BE49-F238E27FC236}">
                  <a16:creationId xmlns:a16="http://schemas.microsoft.com/office/drawing/2014/main" id="{E29569A7-8B01-47AE-86AA-D0BE37E984E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2E15773A-78BA-459D-840F-CA90AB96686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4A128EDE-6BA6-42E1-9821-3698B01E18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9562" y="609600"/>
            <a:ext cx="6424439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Zvířata</a:t>
            </a:r>
          </a:p>
        </p:txBody>
      </p:sp>
      <p:pic>
        <p:nvPicPr>
          <p:cNvPr id="7" name="Obrázek 7" descr="Obsah obrázku tráva, kůň, savci, zvíře&#10;&#10;Popis vygenerovaný s velmi vysokou mírou spolehlivosti">
            <a:extLst>
              <a:ext uri="{FF2B5EF4-FFF2-40B4-BE49-F238E27FC236}">
                <a16:creationId xmlns:a16="http://schemas.microsoft.com/office/drawing/2014/main" id="{F6A6907F-FBAE-4918-BE6B-FA4515F330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6" r="19940" b="4"/>
          <a:stretch/>
        </p:blipFill>
        <p:spPr>
          <a:xfrm>
            <a:off x="2" y="10"/>
            <a:ext cx="1945697" cy="1714488"/>
          </a:xfrm>
          <a:custGeom>
            <a:avLst/>
            <a:gdLst/>
            <a:ahLst/>
            <a:cxnLst/>
            <a:rect l="l" t="t" r="r" b="b"/>
            <a:pathLst>
              <a:path w="1945697" h="1714498">
                <a:moveTo>
                  <a:pt x="0" y="0"/>
                </a:moveTo>
                <a:lnTo>
                  <a:pt x="1678973" y="0"/>
                </a:lnTo>
                <a:lnTo>
                  <a:pt x="1945697" y="1714498"/>
                </a:lnTo>
                <a:lnTo>
                  <a:pt x="0" y="1714498"/>
                </a:lnTo>
                <a:close/>
              </a:path>
            </a:pathLst>
          </a:custGeom>
        </p:spPr>
      </p:pic>
      <p:pic>
        <p:nvPicPr>
          <p:cNvPr id="9" name="Obrázek 11" descr="Obsah obrázku ovce, zvíře, savci, tráva&#10;&#10;Popis vygenerovaný s velmi vysokou mírou spolehlivosti">
            <a:extLst>
              <a:ext uri="{FF2B5EF4-FFF2-40B4-BE49-F238E27FC236}">
                <a16:creationId xmlns:a16="http://schemas.microsoft.com/office/drawing/2014/main" id="{0D1E2AEF-C7F9-4D38-85D3-23DC3EE6543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/>
          </a:blip>
          <a:srcRect l="12017" r="15476"/>
          <a:stretch/>
        </p:blipFill>
        <p:spPr>
          <a:xfrm>
            <a:off x="1" y="1714496"/>
            <a:ext cx="2210007" cy="1714498"/>
          </a:xfrm>
          <a:custGeom>
            <a:avLst/>
            <a:gdLst/>
            <a:ahLst/>
            <a:cxnLst/>
            <a:rect l="l" t="t" r="r" b="b"/>
            <a:pathLst>
              <a:path w="2210007" h="1714498">
                <a:moveTo>
                  <a:pt x="0" y="0"/>
                </a:moveTo>
                <a:lnTo>
                  <a:pt x="1943283" y="0"/>
                </a:lnTo>
                <a:lnTo>
                  <a:pt x="2210007" y="1714498"/>
                </a:lnTo>
                <a:lnTo>
                  <a:pt x="0" y="1714498"/>
                </a:lnTo>
                <a:close/>
              </a:path>
            </a:pathLst>
          </a:custGeom>
        </p:spPr>
      </p:pic>
      <p:pic>
        <p:nvPicPr>
          <p:cNvPr id="8" name="Obrázek 8" descr="Obsah obrázku savci, zvíře, bílá, hledání&#10;&#10;Popis vygenerovaný s velmi vysokou mírou spolehlivosti">
            <a:extLst>
              <a:ext uri="{FF2B5EF4-FFF2-40B4-BE49-F238E27FC236}">
                <a16:creationId xmlns:a16="http://schemas.microsoft.com/office/drawing/2014/main" id="{88F02993-952D-41BB-859F-5E588111E38F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/>
          </a:blip>
          <a:srcRect l="1700" r="3484" b="3"/>
          <a:stretch/>
        </p:blipFill>
        <p:spPr>
          <a:xfrm>
            <a:off x="1" y="3429005"/>
            <a:ext cx="2474319" cy="1698991"/>
          </a:xfrm>
          <a:custGeom>
            <a:avLst/>
            <a:gdLst/>
            <a:ahLst/>
            <a:cxnLst/>
            <a:rect l="l" t="t" r="r" b="b"/>
            <a:pathLst>
              <a:path w="2474319" h="1698991">
                <a:moveTo>
                  <a:pt x="0" y="0"/>
                </a:moveTo>
                <a:lnTo>
                  <a:pt x="2210007" y="0"/>
                </a:lnTo>
                <a:lnTo>
                  <a:pt x="2474319" y="1698991"/>
                </a:lnTo>
                <a:lnTo>
                  <a:pt x="188387" y="1698991"/>
                </a:lnTo>
                <a:lnTo>
                  <a:pt x="0" y="574652"/>
                </a:lnTo>
                <a:close/>
              </a:path>
            </a:pathLst>
          </a:custGeom>
        </p:spPr>
      </p:pic>
      <p:pic>
        <p:nvPicPr>
          <p:cNvPr id="5" name="Obrázek 5" descr="Obsah obrázku tráva, kráva, exteriér, stojící&#10;&#10;Popis vygenerovaný s velmi vysokou mírou spolehlivosti">
            <a:extLst>
              <a:ext uri="{FF2B5EF4-FFF2-40B4-BE49-F238E27FC236}">
                <a16:creationId xmlns:a16="http://schemas.microsoft.com/office/drawing/2014/main" id="{3DFB2E32-7831-4FCA-A797-9E87664362B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 rotWithShape="1">
          <a:blip r:embed="rId5">
            <a:alphaModFix/>
          </a:blip>
          <a:srcRect r="23057" b="-1"/>
          <a:stretch/>
        </p:blipFill>
        <p:spPr>
          <a:xfrm>
            <a:off x="188384" y="5127992"/>
            <a:ext cx="2555404" cy="1730008"/>
          </a:xfrm>
          <a:custGeom>
            <a:avLst/>
            <a:gdLst/>
            <a:ahLst/>
            <a:cxnLst/>
            <a:rect l="l" t="t" r="r" b="b"/>
            <a:pathLst>
              <a:path w="2555404" h="1730008">
                <a:moveTo>
                  <a:pt x="0" y="0"/>
                </a:moveTo>
                <a:lnTo>
                  <a:pt x="2285932" y="0"/>
                </a:lnTo>
                <a:lnTo>
                  <a:pt x="2538174" y="1621404"/>
                </a:lnTo>
                <a:lnTo>
                  <a:pt x="2538508" y="1621404"/>
                </a:lnTo>
                <a:lnTo>
                  <a:pt x="2555404" y="1730008"/>
                </a:lnTo>
                <a:lnTo>
                  <a:pt x="289868" y="1730008"/>
                </a:lnTo>
                <a:close/>
              </a:path>
            </a:pathLst>
          </a:custGeom>
        </p:spPr>
      </p:pic>
      <p:sp>
        <p:nvSpPr>
          <p:cNvPr id="40" name="Isosceles Triangle 8">
            <a:extLst>
              <a:ext uri="{FF2B5EF4-FFF2-40B4-BE49-F238E27FC236}">
                <a16:creationId xmlns:a16="http://schemas.microsoft.com/office/drawing/2014/main" id="{2AC0F484-DB7C-404B-BF79-70F127C9A0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AD73A67-CEBF-4E7F-A869-DE3D6FCB1D6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849562" y="2160589"/>
            <a:ext cx="6424439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Protože máme rády zvířata a je z nich užitek, tak by na naší farmě byla i zvířata. Pomáhala by nám orat pole a spásat trávu. Na dalších stránkách budou zvířata, která by byla na naší školní farmě.</a:t>
            </a:r>
          </a:p>
        </p:txBody>
      </p:sp>
    </p:spTree>
    <p:extLst>
      <p:ext uri="{BB962C8B-B14F-4D97-AF65-F5344CB8AC3E}">
        <p14:creationId xmlns:p14="http://schemas.microsoft.com/office/powerpoint/2010/main" val="2913233257"/>
      </p:ext>
    </p:extLst>
  </p:cSld>
  <p:clrMapOvr>
    <a:masterClrMapping/>
  </p:clrMapOvr>
  <p:transition spd="slow">
    <p:wip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10BE40E3-5550-4CDD-B4FD-387C33EBF1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71A6B738-E50C-4653-B343-B9D6A5EA277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498768D6-B28C-40A3-B381-39306F5816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9" name="Rectangle 23">
              <a:extLst>
                <a:ext uri="{FF2B5EF4-FFF2-40B4-BE49-F238E27FC236}">
                  <a16:creationId xmlns:a16="http://schemas.microsoft.com/office/drawing/2014/main" id="{B27C15B9-7795-4321-AB30-DF1DEF65C19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5">
              <a:extLst>
                <a:ext uri="{FF2B5EF4-FFF2-40B4-BE49-F238E27FC236}">
                  <a16:creationId xmlns:a16="http://schemas.microsoft.com/office/drawing/2014/main" id="{578EC957-1F3F-4C00-B023-C8725C2171C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3D642632-BBD5-46D6-A91D-9B2BF68219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2" name="Rectangle 27">
              <a:extLst>
                <a:ext uri="{FF2B5EF4-FFF2-40B4-BE49-F238E27FC236}">
                  <a16:creationId xmlns:a16="http://schemas.microsoft.com/office/drawing/2014/main" id="{BF9D518D-AFF5-4DE2-AEE2-0EC15479A9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3" name="Rectangle 28">
              <a:extLst>
                <a:ext uri="{FF2B5EF4-FFF2-40B4-BE49-F238E27FC236}">
                  <a16:creationId xmlns:a16="http://schemas.microsoft.com/office/drawing/2014/main" id="{14EF979B-B00D-460C-BD56-7EEAFB7E0F9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4" name="Rectangle 29">
              <a:extLst>
                <a:ext uri="{FF2B5EF4-FFF2-40B4-BE49-F238E27FC236}">
                  <a16:creationId xmlns:a16="http://schemas.microsoft.com/office/drawing/2014/main" id="{3E40F9A1-6B82-400F-9397-26D1D36F1F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5" name="Isosceles Triangle 34">
              <a:extLst>
                <a:ext uri="{FF2B5EF4-FFF2-40B4-BE49-F238E27FC236}">
                  <a16:creationId xmlns:a16="http://schemas.microsoft.com/office/drawing/2014/main" id="{2EF7DDF1-FF86-4CA4-B08B-8939557EBD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6" name="Isosceles Triangle 35">
              <a:extLst>
                <a:ext uri="{FF2B5EF4-FFF2-40B4-BE49-F238E27FC236}">
                  <a16:creationId xmlns:a16="http://schemas.microsoft.com/office/drawing/2014/main" id="{6D7C1F89-72B2-4FDC-B9E2-04F52D5C50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095ED630-284A-48B8-98B8-86C409FF4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36734" y="609600"/>
            <a:ext cx="37372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br>
              <a:rPr lang="en-US" sz="3300"/>
            </a:br>
            <a:r>
              <a:rPr lang="en-US" sz="3300"/>
              <a:t>        KŮŇ DOMÁCÍ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C8C6DACD-E834-4241-B313-EE2A67C2C50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209563" y="2160589"/>
            <a:ext cx="4064439" cy="388077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/>
              <a:t>Koně domácího by jsme využívaly na dopravu, abychom šetřily ovzduší a na práci na poli.</a:t>
            </a:r>
            <a:endParaRPr lang="cs-CZ" i="1"/>
          </a:p>
        </p:txBody>
      </p:sp>
      <p:pic>
        <p:nvPicPr>
          <p:cNvPr id="3" name="Obrázek 4" descr="Obsah obrázku zvíře, savci, stojící, hledání&#10;&#10;Popis vygenerovaný s velmi vysokou mírou spolehlivosti">
            <a:extLst>
              <a:ext uri="{FF2B5EF4-FFF2-40B4-BE49-F238E27FC236}">
                <a16:creationId xmlns:a16="http://schemas.microsoft.com/office/drawing/2014/main" id="{D7D6BA40-F552-4C12-ABA0-BDD5042449E2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/>
          <a:srcRect l="15315" r="46139" b="1"/>
          <a:stretch/>
        </p:blipFill>
        <p:spPr>
          <a:xfrm>
            <a:off x="20" y="-1"/>
            <a:ext cx="5394940" cy="6858001"/>
          </a:xfrm>
          <a:custGeom>
            <a:avLst/>
            <a:gdLst/>
            <a:ahLst/>
            <a:cxnLst/>
            <a:rect l="l" t="t" r="r" b="b"/>
            <a:pathLst>
              <a:path w="5394960" h="6858000">
                <a:moveTo>
                  <a:pt x="842596" y="0"/>
                </a:moveTo>
                <a:lnTo>
                  <a:pt x="5394960" y="0"/>
                </a:lnTo>
                <a:lnTo>
                  <a:pt x="5394960" y="21851"/>
                </a:lnTo>
                <a:lnTo>
                  <a:pt x="4365943" y="6858000"/>
                </a:lnTo>
                <a:lnTo>
                  <a:pt x="0" y="6858000"/>
                </a:lnTo>
                <a:lnTo>
                  <a:pt x="0" y="5666154"/>
                </a:lnTo>
                <a:close/>
              </a:path>
            </a:pathLst>
          </a:custGeom>
        </p:spPr>
      </p:pic>
      <p:sp>
        <p:nvSpPr>
          <p:cNvPr id="38" name="Isosceles Triangle 37">
            <a:extLst>
              <a:ext uri="{FF2B5EF4-FFF2-40B4-BE49-F238E27FC236}">
                <a16:creationId xmlns:a16="http://schemas.microsoft.com/office/drawing/2014/main" id="{3BCB5F6A-9EB0-40B0-9D13-3023E9A205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3041272074"/>
      </p:ext>
    </p:extLst>
  </p:cSld>
  <p:clrMapOvr>
    <a:masterClrMapping/>
  </p:clrMapOvr>
  <p:transition spd="slow">
    <p:wipe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80A22042-5287-44C0-945C-8FBD2FE46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TUR DOMÁCÍ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BC42974-99FA-4744-ACA2-54DA7E99E1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3957349" cy="3749323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Font typeface="Wingdings" charset="2"/>
              <a:buChar char="§"/>
            </a:pPr>
            <a:r>
              <a:rPr lang="cs-CZ"/>
              <a:t>Tura domácího (krávu) by jsme využívaly k mléku a masu. Měly by jsme čerstvé mléko a zdravější než koupené z obchodu. Její mléko by jsme využívaly k výrobě:</a:t>
            </a:r>
          </a:p>
          <a:p>
            <a:pPr>
              <a:buFont typeface="Wingdings" charset="2"/>
              <a:buChar char="§"/>
            </a:pPr>
            <a:r>
              <a:rPr lang="cs-CZ"/>
              <a:t>Jogurtů</a:t>
            </a:r>
          </a:p>
          <a:p>
            <a:pPr>
              <a:buFont typeface="Wingdings" charset="2"/>
              <a:buChar char="§"/>
            </a:pPr>
            <a:r>
              <a:rPr lang="cs-CZ"/>
              <a:t>Smetany</a:t>
            </a:r>
          </a:p>
          <a:p>
            <a:pPr>
              <a:buFont typeface="Wingdings" charset="2"/>
              <a:buChar char="§"/>
            </a:pPr>
            <a:r>
              <a:rPr lang="cs-CZ"/>
              <a:t>Sýrů atd.</a:t>
            </a:r>
          </a:p>
          <a:p>
            <a:pPr>
              <a:buFont typeface="Wingdings" charset="2"/>
              <a:buChar char="§"/>
            </a:pPr>
            <a:endParaRPr lang="cs-CZ"/>
          </a:p>
        </p:txBody>
      </p:sp>
      <p:pic>
        <p:nvPicPr>
          <p:cNvPr id="5" name="Obrázek 5" descr="Obsah obrázku tráva, kráva, savci, zvíře&#10;&#10;Popis vygenerovaný s velmi vysokou mírou spolehlivosti">
            <a:extLst>
              <a:ext uri="{FF2B5EF4-FFF2-40B4-BE49-F238E27FC236}">
                <a16:creationId xmlns:a16="http://schemas.microsoft.com/office/drawing/2014/main" id="{DEE01A21-0E87-436A-8224-227714247CA2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987137" y="2159331"/>
            <a:ext cx="4204989" cy="2246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466951"/>
      </p:ext>
    </p:extLst>
  </p:cSld>
  <p:clrMapOvr>
    <a:masterClrMapping/>
  </p:clrMapOvr>
  <p:transition spd="slow">
    <p:wipe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1F2B4773-3207-44CC-B7AC-892B704982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B8267CA-A7A5-4E11-9D92-4EAC3DD3E80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E83D61B5-C6B4-4A4B-85AD-FEE7A54912C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A0B67FE4-688F-4497-8BFD-157613A697D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3BF5BE1A-9BAC-4581-A82B-FD8FE31595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971E5644-6772-414A-8199-E30BFB02A5D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E8246D50-BB0C-408E-93FD-7B8D63A7F78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AFBC5D22-68C1-44FB-8181-CB84ECAA83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FB6D0FCE-FBDB-4655-A1A7-640B1E86B56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BC8157DF-FD90-4AD6-B803-3AC0ACD8E6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548B067-9D63-4D21-92EF-CBC9E6338C8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Nadpis 1">
            <a:extLst>
              <a:ext uri="{FF2B5EF4-FFF2-40B4-BE49-F238E27FC236}">
                <a16:creationId xmlns:a16="http://schemas.microsoft.com/office/drawing/2014/main" id="{6D324EB2-A4D9-4A94-9256-B0987B752A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6746" y="609600"/>
            <a:ext cx="3729076" cy="13208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100"/>
              <a:t>      KUR DOMÁCÍ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FECA3C8-E46B-4BCE-89A4-DD979DC30D9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85167" y="2160589"/>
            <a:ext cx="3720916" cy="3560733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cs-CZ"/>
              <a:t>KUR DOMÁCÍ má výživné vajíčka, které jsou zdravé a jsou v nich bílkoviny. Ale také pro maso. </a:t>
            </a:r>
          </a:p>
          <a:p>
            <a:pPr marL="0" indent="0">
              <a:buNone/>
            </a:pPr>
            <a:endParaRPr lang="cs-CZ"/>
          </a:p>
          <a:p>
            <a:pPr marL="0" indent="0">
              <a:buNone/>
            </a:pPr>
            <a:endParaRPr lang="cs-CZ"/>
          </a:p>
        </p:txBody>
      </p:sp>
      <p:pic>
        <p:nvPicPr>
          <p:cNvPr id="5" name="Obrázek 5" descr="Obsah obrázku pták, zvíře, kuře&#10;&#10;Popis vygenerovaný s velmi vysokou mírou spolehlivosti">
            <a:extLst>
              <a:ext uri="{FF2B5EF4-FFF2-40B4-BE49-F238E27FC236}">
                <a16:creationId xmlns:a16="http://schemas.microsoft.com/office/drawing/2014/main" id="{6544E55F-98BE-46CF-A38D-FEABEE30B7E4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4654035" y="905910"/>
            <a:ext cx="4602747" cy="45416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8331009"/>
      </p:ext>
    </p:extLst>
  </p:cSld>
  <p:clrMapOvr>
    <a:masterClrMapping/>
  </p:clrMapOvr>
  <p:transition spd="slow">
    <p:wipe/>
  </p:transition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A7189833F0E4DB4B8980DDB0988EE1C8" ma:contentTypeVersion="2" ma:contentTypeDescription="Vytvoří nový dokument" ma:contentTypeScope="" ma:versionID="e545ed9bdd2360434aa3fc7e363a5ad9">
  <xsd:schema xmlns:xsd="http://www.w3.org/2001/XMLSchema" xmlns:xs="http://www.w3.org/2001/XMLSchema" xmlns:p="http://schemas.microsoft.com/office/2006/metadata/properties" xmlns:ns2="6f19f7aa-d0c9-4c62-862d-0b1625ecbd97" targetNamespace="http://schemas.microsoft.com/office/2006/metadata/properties" ma:root="true" ma:fieldsID="591db764a43d859d253cd4588d39f9f4" ns2:_="">
    <xsd:import namespace="6f19f7aa-d0c9-4c62-862d-0b1625ecbd97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f19f7aa-d0c9-4c62-862d-0b1625ecbd9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obsahu"/>
        <xsd:element ref="dc:title" minOccurs="0" maxOccurs="1" ma:index="4" ma:displayName="Nadpis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C2770EC-05DF-473F-9C55-2E7110F45537}">
  <ds:schemaRefs>
    <ds:schemaRef ds:uri="http://schemas.microsoft.com/office/infopath/2007/PartnerControls"/>
    <ds:schemaRef ds:uri="http://purl.org/dc/elements/1.1/"/>
    <ds:schemaRef ds:uri="http://schemas.microsoft.com/office/2006/metadata/properties"/>
    <ds:schemaRef ds:uri="6f19f7aa-d0c9-4c62-862d-0b1625ecbd97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purl.org/dc/dcmitype/"/>
    <ds:schemaRef ds:uri="http://www.w3.org/XML/1998/namespace"/>
  </ds:schemaRefs>
</ds:datastoreItem>
</file>

<file path=customXml/itemProps2.xml><?xml version="1.0" encoding="utf-8"?>
<ds:datastoreItem xmlns:ds="http://schemas.openxmlformats.org/officeDocument/2006/customXml" ds:itemID="{7DB2A5A6-93BC-4EC7-A205-EF1A9E40B8E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E2F80AA0-2CF6-420B-95F5-F385450C8679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6f19f7aa-d0c9-4c62-862d-0b1625ecbd9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2069</Words>
  <Application>Microsoft Office PowerPoint</Application>
  <PresentationFormat>Širokoúhlá obrazovka</PresentationFormat>
  <Paragraphs>141</Paragraphs>
  <Slides>35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35</vt:i4>
      </vt:variant>
    </vt:vector>
  </HeadingPairs>
  <TitlesOfParts>
    <vt:vector size="40" baseType="lpstr">
      <vt:lpstr>Arial</vt:lpstr>
      <vt:lpstr>Trebuchet MS</vt:lpstr>
      <vt:lpstr>Wingdings</vt:lpstr>
      <vt:lpstr>Wingdings 3</vt:lpstr>
      <vt:lpstr>Facet</vt:lpstr>
      <vt:lpstr>Prezentace aplikace PowerPoint</vt:lpstr>
      <vt:lpstr>Proč farmu ve škole?</vt:lpstr>
      <vt:lpstr>Co si myslíte, že to je?</vt:lpstr>
      <vt:lpstr>Je to pecka meruňky, kterou by jsme měli na naší farmě. https://online.lifeliqe.com/app/scene/p_rost_merunka_pecka_zoom</vt:lpstr>
      <vt:lpstr>Která zvířata by byla na farmě?</vt:lpstr>
      <vt:lpstr>Zvířata</vt:lpstr>
      <vt:lpstr>         KŮŇ DOMÁCÍ</vt:lpstr>
      <vt:lpstr>TUR DOMÁCÍ</vt:lpstr>
      <vt:lpstr>      KUR DOMÁCÍ</vt:lpstr>
      <vt:lpstr>Co by jsme pěstovali na farmě?</vt:lpstr>
      <vt:lpstr>Pěstování </vt:lpstr>
      <vt:lpstr>PAPRIKA, OKUREK, RAJČE</vt:lpstr>
      <vt:lpstr>                  JABLOŇ DOMÁCÍ </vt:lpstr>
      <vt:lpstr>                  HRUŠEŇ OBECNÁ</vt:lpstr>
      <vt:lpstr>           JAHODOVNÍK VELKOPLODÝ</vt:lpstr>
      <vt:lpstr>                 VLAŠSKÝ OŘECH</vt:lpstr>
      <vt:lpstr>MRKEV OBECNÁ</vt:lpstr>
      <vt:lpstr>            LILEK BRAMBOR</vt:lpstr>
      <vt:lpstr>Úrodné půdní typy, které chceme na pole.</vt:lpstr>
      <vt:lpstr>ČERNOZEM </vt:lpstr>
      <vt:lpstr>HNĚDOZEM </vt:lpstr>
      <vt:lpstr>Neúrodné půdní typy, které se na pole nehodí.</vt:lpstr>
      <vt:lpstr>PODZOL </vt:lpstr>
      <vt:lpstr>VODA</vt:lpstr>
      <vt:lpstr>ODPAŘOVÁNÍ VODY</vt:lpstr>
      <vt:lpstr>OBLAKA A KONDENZACE</vt:lpstr>
      <vt:lpstr>SRÁŽKY A VSAKOVÁNÍ</vt:lpstr>
      <vt:lpstr>DÉŠŤ</vt:lpstr>
      <vt:lpstr>SNÍH </vt:lpstr>
      <vt:lpstr>Jak vyřešit málo vody a škodlivý hmyz?</vt:lpstr>
      <vt:lpstr>Nedostatek vody</vt:lpstr>
      <vt:lpstr>Škodlivý hmyz </vt:lpstr>
      <vt:lpstr>KONEC</vt:lpstr>
      <vt:lpstr>Zdroje: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/>
  <cp:lastModifiedBy/>
  <cp:revision>25</cp:revision>
  <dcterms:created xsi:type="dcterms:W3CDTF">2020-05-19T08:01:01Z</dcterms:created>
  <dcterms:modified xsi:type="dcterms:W3CDTF">2020-05-26T09:23:58Z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0x010100A7189833F0E4DB4B8980DDB0988EE1C8</vt:lpwstr>
  </property>
</Properties>
</file>