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7" r:id="rId6"/>
    <p:sldId id="264" r:id="rId7"/>
    <p:sldId id="265" r:id="rId8"/>
    <p:sldId id="266" r:id="rId9"/>
    <p:sldId id="259" r:id="rId10"/>
    <p:sldId id="267" r:id="rId11"/>
    <p:sldId id="261" r:id="rId12"/>
    <p:sldId id="268" r:id="rId13"/>
    <p:sldId id="269" r:id="rId14"/>
    <p:sldId id="262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 varScale="1">
        <p:scale>
          <a:sx n="82" d="100"/>
          <a:sy n="82" d="100"/>
        </p:scale>
        <p:origin x="691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tujsnadno.cz/pocasi-thajsko/" TargetMode="External"/><Relationship Id="rId2" Type="http://schemas.openxmlformats.org/officeDocument/2006/relationships/hyperlink" Target="http://geologie.vsb.cz/jelinek/tc-global-oteplovani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erzdrave.cz/repkovy-olej-za-studena-lisovany-bio-recenze/" TargetMode="External"/><Relationship Id="rId5" Type="http://schemas.openxmlformats.org/officeDocument/2006/relationships/hyperlink" Target="https://cs.m.wikipedia.org/wiki/Slune&#269;n&#237;_soustava" TargetMode="External"/><Relationship Id="rId4" Type="http://schemas.openxmlformats.org/officeDocument/2006/relationships/hyperlink" Target="https://www.studenta.cz/life/10-statu-ve-kterych-nejpravdepodobneji-prezijete-klimatickou/r~3f09fa1467f711e8a3adac1f6b220ee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hyperlink" Target="http://www.lorraine-lisiecki.com/LisieckiRaymo2005.pdf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Modr%C3%A1,_nikoli_zelen%C3%A1_planeta" TargetMode="External"/><Relationship Id="rId5" Type="http://schemas.openxmlformats.org/officeDocument/2006/relationships/hyperlink" Target="https://www.klimatickazmena.cz/cs/vse-o-klimaticke-zmene/kauzalni-nexus-zmeny-klimatu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s://www2.epochtimes.cz/2013061021277/Zemedelci-a-zaplavy-Nevhodny-vyber-plodin-zpusobil-problemy-nezadrzuji-vodu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ience2017.globalchange.gov/chapter/1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2944368" y="1180299"/>
            <a:ext cx="5972532" cy="485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3600"/>
              <a:buFont typeface="Calibri"/>
              <a:buNone/>
            </a:pPr>
            <a:br>
              <a:rPr lang="cs-CZ" sz="3600" b="1" i="1" dirty="0">
                <a:solidFill>
                  <a:srgbClr val="A8D08C"/>
                </a:solidFill>
              </a:rPr>
            </a:br>
            <a:r>
              <a:rPr lang="cs-CZ" sz="3600" b="1" dirty="0">
                <a:solidFill>
                  <a:srgbClr val="A8D08C"/>
                </a:solidFill>
              </a:rPr>
              <a:t> </a:t>
            </a:r>
            <a:r>
              <a:rPr lang="cs-CZ" sz="4000" b="1" dirty="0">
                <a:solidFill>
                  <a:srgbClr val="A8D08C"/>
                </a:solidFill>
                <a:latin typeface="Verdana Pro Black" panose="02000000000000000000" pitchFamily="2" charset="0"/>
                <a:ea typeface="Verdana Pro Black" panose="02000000000000000000" pitchFamily="2" charset="0"/>
                <a:cs typeface="Arial"/>
                <a:sym typeface="Arial"/>
              </a:rPr>
              <a:t>Klimatické</a:t>
            </a:r>
            <a:r>
              <a:rPr lang="cs-CZ" sz="4000" b="1" dirty="0">
                <a:solidFill>
                  <a:srgbClr val="A8D08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dirty="0">
                <a:solidFill>
                  <a:srgbClr val="A8D08C"/>
                </a:solidFill>
                <a:latin typeface="Verdana Pro Black" panose="02000000000000000000" pitchFamily="2" charset="0"/>
                <a:ea typeface="Verdana Pro Black" panose="02000000000000000000" pitchFamily="2" charset="0"/>
                <a:cs typeface="Arial"/>
                <a:sym typeface="Arial"/>
              </a:rPr>
              <a:t>změny, globální oteplování, zadržování vody v krajině, oteplování měst</a:t>
            </a:r>
            <a:br>
              <a:rPr lang="cs-CZ" sz="4000" b="1" dirty="0">
                <a:solidFill>
                  <a:srgbClr val="A8D08C"/>
                </a:solidFill>
                <a:latin typeface="Verdana Pro Black" panose="02000000000000000000" pitchFamily="2" charset="0"/>
                <a:ea typeface="Verdana Pro Black" panose="02000000000000000000" pitchFamily="2" charset="0"/>
                <a:cs typeface="Arial"/>
                <a:sym typeface="Arial"/>
              </a:rPr>
            </a:br>
            <a:endParaRPr sz="4000" b="1">
              <a:solidFill>
                <a:srgbClr val="A8D08C"/>
              </a:solidFill>
              <a:latin typeface="Verdana Pro Black" panose="02000000000000000000" pitchFamily="2" charset="0"/>
              <a:ea typeface="Verdana Pro Black" panose="02000000000000000000" pitchFamily="2" charset="0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344688" y="6358881"/>
            <a:ext cx="5322800" cy="157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/>
              <a:t>Bernard Havlín, Radek Šmarda PA1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66F87-9830-7A46-9E40-9A7F8590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881" y="365125"/>
            <a:ext cx="3792238" cy="1460500"/>
          </a:xfrm>
        </p:spPr>
        <p:txBody>
          <a:bodyPr/>
          <a:lstStyle/>
          <a:p>
            <a:r>
              <a:rPr lang="cs-CZ"/>
              <a:t>Zdroje Obrázků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03DF50-4AE7-DE4E-A591-7CB8612E9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cs-CZ" sz="1600">
                <a:hlinkClick r:id="rId2"/>
              </a:rPr>
              <a:t>http://geologie.vsb.cz/jelinek/tc-global-oteplovani.htm</a:t>
            </a:r>
            <a:endParaRPr lang="cs-CZ" sz="1600"/>
          </a:p>
          <a:p>
            <a:pPr marL="628650" indent="-514350">
              <a:buFont typeface="+mj-lt"/>
              <a:buAutoNum type="arabicPeriod"/>
            </a:pPr>
            <a:r>
              <a:rPr lang="cs-CZ" sz="1600">
                <a:hlinkClick r:id="rId3"/>
              </a:rPr>
              <a:t>https://www.cestujsnadno.cz/pocasi-thajsko/</a:t>
            </a:r>
            <a:endParaRPr lang="cs-CZ" sz="1600"/>
          </a:p>
          <a:p>
            <a:pPr marL="628650" indent="-514350">
              <a:buFont typeface="+mj-lt"/>
              <a:buAutoNum type="arabicPeriod"/>
            </a:pPr>
            <a:r>
              <a:rPr lang="cs-CZ" sz="1600"/>
              <a:t>Corinth</a:t>
            </a:r>
          </a:p>
          <a:p>
            <a:pPr marL="628650" indent="-514350">
              <a:buFont typeface="+mj-lt"/>
              <a:buAutoNum type="arabicPeriod"/>
            </a:pPr>
            <a:r>
              <a:rPr lang="cs-CZ" sz="1600">
                <a:hlinkClick r:id="rId4"/>
              </a:rPr>
              <a:t>https://www.studenta.cz/life/10-statu-ve-kterych-nejpravdepodobneji-prezijete-klimatickou/r~3f09fa1467f711e8a3adac1f6b220ee8/</a:t>
            </a:r>
            <a:r>
              <a:rPr lang="cs-CZ" sz="1600">
                <a:hlinkClick r:id="rId5"/>
              </a:rPr>
              <a:t>  </a:t>
            </a:r>
          </a:p>
          <a:p>
            <a:pPr marL="628650" indent="-514350">
              <a:buFont typeface="+mj-lt"/>
              <a:buAutoNum type="arabicPeriod"/>
            </a:pPr>
            <a:r>
              <a:rPr lang="cs-CZ" sz="1600">
                <a:hlinkClick r:id="rId5"/>
              </a:rPr>
              <a:t>https://exospace.cz/nestabilna-rotacia-zemskeho-jadra/</a:t>
            </a:r>
          </a:p>
          <a:p>
            <a:pPr marL="628650" indent="-514350">
              <a:buFont typeface="+mj-lt"/>
              <a:buAutoNum type="arabicPeriod"/>
            </a:pPr>
            <a:r>
              <a:rPr lang="cs-CZ" sz="1600">
                <a:hlinkClick r:id="rId5"/>
              </a:rPr>
              <a:t>https://cit.vfu.cz/vegetabilie/plodiny/czech/kukurice.htm</a:t>
            </a:r>
          </a:p>
          <a:p>
            <a:pPr marL="628650" indent="-514350">
              <a:buFont typeface="+mj-lt"/>
              <a:buAutoNum type="arabicPeriod"/>
            </a:pPr>
            <a:r>
              <a:rPr lang="cs-CZ" sz="1600">
                <a:hlinkClick r:id="rId5"/>
              </a:rPr>
              <a:t>https://cs.m.wikipedia.org/wiki/Sluneční_soustava</a:t>
            </a:r>
            <a:endParaRPr lang="cs-CZ" sz="1600"/>
          </a:p>
          <a:p>
            <a:pPr marL="628650" indent="-514350">
              <a:buFont typeface="+mj-lt"/>
              <a:buAutoNum type="arabicPeriod"/>
            </a:pPr>
            <a:r>
              <a:rPr lang="cs-CZ" sz="1600">
                <a:hlinkClick r:id="rId6"/>
              </a:rPr>
              <a:t>https://superzdrave.cz/repkovy-olej-za-studena-lisovany-bio-recenze/</a:t>
            </a:r>
            <a:endParaRPr lang="cs-CZ" sz="1600"/>
          </a:p>
          <a:p>
            <a:pPr marL="628650" indent="-514350">
              <a:buFont typeface="+mj-lt"/>
              <a:buAutoNum type="arabicPeriod"/>
            </a:pPr>
            <a:endParaRPr lang="cs-CZ" sz="1600"/>
          </a:p>
          <a:p>
            <a:pPr marL="628650" indent="-514350">
              <a:buFont typeface="+mj-lt"/>
              <a:buAutoNum type="arabicPeriod"/>
            </a:pP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1763208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3043403" y="2043663"/>
            <a:ext cx="6105194" cy="203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6000"/>
              <a:buFont typeface="Arial"/>
              <a:buNone/>
            </a:pPr>
            <a:r>
              <a:rPr lang="cs-CZ" sz="6000">
                <a:solidFill>
                  <a:srgbClr val="A8D08C"/>
                </a:solidFill>
                <a:latin typeface="Verdana Pro Black" panose="02000000000000000000" pitchFamily="2" charset="0"/>
                <a:ea typeface="Verdana Pro Black" panose="02000000000000000000" pitchFamily="2" charset="0"/>
                <a:cs typeface="Arial"/>
                <a:sym typeface="Arial"/>
              </a:rPr>
              <a:t>Děkuji za pozornost</a:t>
            </a:r>
            <a:endParaRPr sz="6000">
              <a:solidFill>
                <a:srgbClr val="A8D08C"/>
              </a:solidFill>
              <a:latin typeface="Verdana Pro Black" panose="02000000000000000000" pitchFamily="2" charset="0"/>
              <a:ea typeface="Verdana Pro Black" panose="02000000000000000000" pitchFamily="2" charset="0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3329" y="3340272"/>
            <a:ext cx="4736502" cy="230812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3" name="Google Shape;93;p14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71708" y="755657"/>
            <a:ext cx="12120292" cy="140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/>
              <a:buNone/>
            </a:pPr>
            <a:r>
              <a:rPr lang="cs-CZ" b="1" dirty="0">
                <a:solidFill>
                  <a:srgbClr val="A8D08C"/>
                </a:solidFill>
                <a:latin typeface="Verdana Pro Black" panose="02000000000000000000" pitchFamily="2" charset="0"/>
                <a:ea typeface="Verdana Pro Black" panose="02000000000000000000" pitchFamily="2" charset="0"/>
                <a:cs typeface="Arial"/>
                <a:sym typeface="Arial"/>
              </a:rPr>
              <a:t>Klima či podnebí</a:t>
            </a:r>
            <a:endParaRPr>
              <a:latin typeface="Verdana Pro Black" panose="02000000000000000000" pitchFamily="2" charset="0"/>
              <a:ea typeface="Verdana Pro Black" panose="02000000000000000000" pitchFamily="2" charset="0"/>
            </a:endParaRP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689DC6B5-FD2F-624C-81E9-D4CF00AEF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207106" y="3312112"/>
            <a:ext cx="2510554" cy="3334674"/>
          </a:xfrm>
          <a:prstGeom prst="rect">
            <a:avLst/>
          </a:prstGeom>
        </p:spPr>
      </p:pic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575123" y="2753936"/>
            <a:ext cx="9833548" cy="314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1800" b="1" dirty="0"/>
              <a:t>Podnebí, či klima je dlouhodobý stav počasí. Zatímco počasí se často </a:t>
            </a:r>
            <a:r>
              <a:rPr lang="cs-CZ" sz="1800" b="1"/>
              <a:t>rychle mění,podnebí </a:t>
            </a:r>
            <a:r>
              <a:rPr lang="cs-CZ" sz="1800" b="1" dirty="0"/>
              <a:t>v určité oblasti, nebo celkové podnebí na Zemi se mění jen zvolna. Příčinou změn počasí je hlavně rotace Země kolem své osy. Změny počasí jsou však často ovlivněny i jinými </a:t>
            </a:r>
            <a:r>
              <a:rPr lang="cs-CZ" sz="1800" b="1"/>
              <a:t>jevy.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cs-CZ" sz="1800" b="1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cs-CZ" sz="1800" b="1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cs-CZ" sz="1800" b="1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cs-CZ" sz="1800" b="1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1800" b="1"/>
              <a:t>                                              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cs-CZ" sz="1800" b="1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cs-CZ" sz="1800" b="1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1800" b="1"/>
              <a:t>      </a:t>
            </a:r>
            <a:r>
              <a:rPr lang="cs-CZ" sz="1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1.</a:t>
            </a:r>
            <a:endParaRPr sz="1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8206" y="7444334"/>
            <a:ext cx="2379766" cy="16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20B5BEEA-E233-5745-AE51-37B470081F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6822" y="3724171"/>
            <a:ext cx="6960133" cy="25105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F9D39C6-2AD0-044A-9081-9CC7D1A5F154}"/>
              </a:ext>
            </a:extLst>
          </p:cNvPr>
          <p:cNvSpPr txBox="1"/>
          <p:nvPr/>
        </p:nvSpPr>
        <p:spPr>
          <a:xfrm flipH="1">
            <a:off x="4436821" y="5355315"/>
            <a:ext cx="901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3329" y="3340272"/>
            <a:ext cx="4736502" cy="230812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3" name="Google Shape;93;p14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71708" y="758882"/>
            <a:ext cx="12120292" cy="140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/>
              <a:buNone/>
            </a:pP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 Pro Black" panose="02000000000000000000" pitchFamily="2" charset="0"/>
                <a:ea typeface="Verdana Pro Black" panose="02000000000000000000" pitchFamily="2" charset="0"/>
                <a:cs typeface="Arial"/>
                <a:sym typeface="Arial"/>
              </a:rPr>
              <a:t>Klimatické změny</a:t>
            </a:r>
            <a:endParaRPr>
              <a:solidFill>
                <a:schemeClr val="accent6">
                  <a:lumMod val="60000"/>
                  <a:lumOff val="40000"/>
                </a:schemeClr>
              </a:solidFill>
              <a:latin typeface="Verdana Pro Black" panose="02000000000000000000" pitchFamily="2" charset="0"/>
              <a:ea typeface="Verdana Pro Black" panose="02000000000000000000" pitchFamily="2" charset="0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1179074" y="2753935"/>
            <a:ext cx="9833548" cy="314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1800" b="1" dirty="0"/>
              <a:t>Klimatické změny jsou významné a neustále změny podnebí. Uvádí se v obdobích od desítek do milionů let.</a:t>
            </a:r>
            <a:endParaRPr sz="1800" b="1"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8206" y="7444334"/>
            <a:ext cx="2379766" cy="16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47288" y="4075714"/>
            <a:ext cx="3223846" cy="244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25878" y="5354609"/>
            <a:ext cx="1944422" cy="120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6477" y="4888762"/>
            <a:ext cx="1747696" cy="1657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https://upload.wikimedia.org/wikipedia/commons/thumb/f/f7/Five_Myr_Climate_Change.svg/330px-Five_Myr_Climate_Change.svg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81092" y="3786190"/>
            <a:ext cx="31470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4694100" y="4075714"/>
            <a:ext cx="32147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Zdroj:</a:t>
            </a:r>
            <a:r>
              <a:rPr lang="en-US" sz="1050" dirty="0"/>
              <a:t> </a:t>
            </a:r>
            <a:r>
              <a:rPr lang="en-US" sz="1050" dirty="0">
                <a:hlinkClick r:id="rId10"/>
              </a:rPr>
              <a:t>http://www.lorraine-lisiecki.com/LisieckiRaymo2005.pdf</a:t>
            </a:r>
            <a:r>
              <a:rPr lang="en-US" sz="1050" dirty="0"/>
              <a:t> </a:t>
            </a:r>
            <a:endParaRPr lang="cs-CZ" sz="1050" dirty="0"/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975A1F07-572D-5C48-B954-F9ED5088D2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0239" y="4888762"/>
            <a:ext cx="2515943" cy="166670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9EC3C67-C118-4C43-A3D6-25FBB6BFC23E}"/>
              </a:ext>
            </a:extLst>
          </p:cNvPr>
          <p:cNvSpPr txBox="1"/>
          <p:nvPr/>
        </p:nvSpPr>
        <p:spPr>
          <a:xfrm>
            <a:off x="1425878" y="5409789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>
                <a:solidFill>
                  <a:schemeClr val="accent6">
                    <a:lumMod val="60000"/>
                    <a:lumOff val="40000"/>
                  </a:schemeClr>
                </a:solidFill>
              </a:rPr>
              <a:t>3.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41EE47A-EB19-DC4C-AD7C-291C96B94FC7}"/>
              </a:ext>
            </a:extLst>
          </p:cNvPr>
          <p:cNvSpPr txBox="1"/>
          <p:nvPr/>
        </p:nvSpPr>
        <p:spPr>
          <a:xfrm>
            <a:off x="3756786" y="492919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>
                <a:solidFill>
                  <a:schemeClr val="accent6">
                    <a:lumMod val="60000"/>
                    <a:lumOff val="40000"/>
                  </a:schemeClr>
                </a:solidFill>
              </a:rPr>
              <a:t>3.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7A7F410-9590-1F49-82EB-6F0D2934E46C}"/>
              </a:ext>
            </a:extLst>
          </p:cNvPr>
          <p:cNvSpPr txBox="1"/>
          <p:nvPr/>
        </p:nvSpPr>
        <p:spPr>
          <a:xfrm>
            <a:off x="8681159" y="428346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>
                <a:solidFill>
                  <a:schemeClr val="accent6">
                    <a:lumMod val="60000"/>
                    <a:lumOff val="40000"/>
                  </a:schemeClr>
                </a:solidFill>
              </a:rPr>
              <a:t>3.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528131A-2FC1-1D49-A9C1-55648C3398D9}"/>
              </a:ext>
            </a:extLst>
          </p:cNvPr>
          <p:cNvSpPr txBox="1"/>
          <p:nvPr/>
        </p:nvSpPr>
        <p:spPr>
          <a:xfrm>
            <a:off x="5182488" y="2891159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b="1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FF5F28A-CA83-474A-A7D9-A53DAFDA7EBE}"/>
              </a:ext>
            </a:extLst>
          </p:cNvPr>
          <p:cNvSpPr txBox="1"/>
          <p:nvPr/>
        </p:nvSpPr>
        <p:spPr>
          <a:xfrm>
            <a:off x="5838082" y="4932337"/>
            <a:ext cx="158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>
                <a:solidFill>
                  <a:schemeClr val="accent6">
                    <a:lumMod val="60000"/>
                    <a:lumOff val="40000"/>
                  </a:schemeClr>
                </a:solidFill>
              </a:rPr>
              <a:t>4.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1179074" y="714187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/>
              <a:buNone/>
            </a:pPr>
            <a:r>
              <a:rPr lang="cs-CZ" b="1" dirty="0">
                <a:solidFill>
                  <a:srgbClr val="A8D08C"/>
                </a:solidFill>
                <a:latin typeface="Verdana Pro Black" panose="02000000000000000000" pitchFamily="2" charset="0"/>
                <a:ea typeface="Verdana Pro Black" panose="02000000000000000000" pitchFamily="2" charset="0"/>
                <a:cs typeface="Arial"/>
                <a:sym typeface="Arial"/>
              </a:rPr>
              <a:t>Příčiny změny </a:t>
            </a:r>
            <a:r>
              <a:rPr lang="cs-CZ" b="1">
                <a:solidFill>
                  <a:srgbClr val="A8D08C"/>
                </a:solidFill>
                <a:latin typeface="Verdana Pro Black" panose="02000000000000000000" pitchFamily="2" charset="0"/>
                <a:ea typeface="Verdana Pro Black" panose="02000000000000000000" pitchFamily="2" charset="0"/>
                <a:cs typeface="Arial"/>
                <a:sym typeface="Arial"/>
              </a:rPr>
              <a:t>klimatu I.</a:t>
            </a:r>
            <a:endParaRPr>
              <a:latin typeface="Verdana Pro Black" panose="02000000000000000000" pitchFamily="2" charset="0"/>
              <a:ea typeface="Verdana Pro Black" panose="02000000000000000000" pitchFamily="2" charset="0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1179074" y="2966050"/>
            <a:ext cx="9833548" cy="317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Char char="•"/>
            </a:pPr>
            <a:r>
              <a:rPr lang="cs-CZ" sz="1800" b="1" i="0" dirty="0">
                <a:solidFill>
                  <a:srgbClr val="202122"/>
                </a:solidFill>
              </a:rPr>
              <a:t>U dlouhodobých  změn nad milion let a střednědobých změn v délce desítek tisíc let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None/>
            </a:pPr>
            <a:r>
              <a:rPr lang="cs-CZ" sz="1800" dirty="0">
                <a:solidFill>
                  <a:srgbClr val="202122"/>
                </a:solidFill>
              </a:rPr>
              <a:t>     </a:t>
            </a:r>
            <a:r>
              <a:rPr lang="cs-CZ" sz="1800" b="1" dirty="0">
                <a:solidFill>
                  <a:srgbClr val="202122"/>
                </a:solidFill>
              </a:rPr>
              <a:t>jsou</a:t>
            </a:r>
            <a:r>
              <a:rPr lang="cs-CZ" sz="1800" dirty="0">
                <a:solidFill>
                  <a:srgbClr val="202122"/>
                </a:solidFill>
              </a:rPr>
              <a:t> </a:t>
            </a:r>
            <a:r>
              <a:rPr lang="cs-CZ" sz="1800" b="1" dirty="0">
                <a:solidFill>
                  <a:srgbClr val="202122"/>
                </a:solidFill>
              </a:rPr>
              <a:t>jako příčiny uváděny například:</a:t>
            </a:r>
          </a:p>
          <a:p>
            <a:pPr marL="228600" indent="-228600">
              <a:spcBef>
                <a:spcPts val="0"/>
              </a:spcBef>
              <a:buClr>
                <a:srgbClr val="202122"/>
              </a:buClr>
            </a:pPr>
            <a:r>
              <a:rPr lang="cs-CZ" sz="1800" dirty="0">
                <a:solidFill>
                  <a:srgbClr val="202122"/>
                </a:solidFill>
              </a:rPr>
              <a:t>chladnutí jádra planety </a:t>
            </a:r>
          </a:p>
          <a:p>
            <a:pPr marL="228600" indent="-228600">
              <a:spcBef>
                <a:spcPts val="0"/>
              </a:spcBef>
              <a:buClr>
                <a:srgbClr val="202122"/>
              </a:buClr>
            </a:pPr>
            <a:r>
              <a:rPr lang="cs-CZ" sz="1800" dirty="0">
                <a:solidFill>
                  <a:srgbClr val="202122"/>
                </a:solidFill>
              </a:rPr>
              <a:t>pohyb kontinentů</a:t>
            </a:r>
          </a:p>
          <a:p>
            <a:pPr marL="228600" indent="-228600">
              <a:spcBef>
                <a:spcPts val="0"/>
              </a:spcBef>
              <a:buClr>
                <a:srgbClr val="202122"/>
              </a:buClr>
            </a:pPr>
            <a:r>
              <a:rPr lang="cs-CZ" sz="1800" dirty="0">
                <a:solidFill>
                  <a:srgbClr val="202122"/>
                </a:solidFill>
              </a:rPr>
              <a:t>změny způsobené rozdíly </a:t>
            </a:r>
            <a:r>
              <a:rPr lang="cs-CZ" sz="1800">
                <a:solidFill>
                  <a:srgbClr val="202122"/>
                </a:solidFill>
              </a:rPr>
              <a:t>ve sluneční </a:t>
            </a:r>
            <a:r>
              <a:rPr lang="cs-CZ" sz="1800" dirty="0">
                <a:solidFill>
                  <a:srgbClr val="202122"/>
                </a:solidFill>
              </a:rPr>
              <a:t>aktivitě. Projevují se opakovaně tzv. v cyklech a jsou spojovány se střídáním dob ledových a meziledových.</a:t>
            </a:r>
          </a:p>
        </p:txBody>
      </p:sp>
      <p:pic>
        <p:nvPicPr>
          <p:cNvPr id="6" name="Google Shape;116;p16"/>
          <p:cNvPicPr preferRelativeResize="0"/>
          <p:nvPr/>
        </p:nvPicPr>
        <p:blipFill rotWithShape="1">
          <a:blip r:embed="rId4">
            <a:alphaModFix/>
          </a:blip>
          <a:srcRect l="27285" b="3424"/>
          <a:stretch/>
        </p:blipFill>
        <p:spPr>
          <a:xfrm>
            <a:off x="8046328" y="4554931"/>
            <a:ext cx="2966294" cy="1882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6">
            <a:extLst>
              <a:ext uri="{FF2B5EF4-FFF2-40B4-BE49-F238E27FC236}">
                <a16:creationId xmlns:a16="http://schemas.microsoft.com/office/drawing/2014/main" id="{BABE4052-702C-7A49-8C28-DFFE5F4AE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192" y="4554931"/>
            <a:ext cx="2408712" cy="188279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1E965DD-6586-834B-97F3-5DC6985D422D}"/>
              </a:ext>
            </a:extLst>
          </p:cNvPr>
          <p:cNvSpPr txBox="1"/>
          <p:nvPr/>
        </p:nvSpPr>
        <p:spPr>
          <a:xfrm>
            <a:off x="4339148" y="4652079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>
                <a:solidFill>
                  <a:schemeClr val="accent6">
                    <a:lumMod val="60000"/>
                    <a:lumOff val="40000"/>
                  </a:schemeClr>
                </a:solidFill>
              </a:rPr>
              <a:t>5.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871070-4BF5-A549-B465-EA05AF575A72}"/>
              </a:ext>
            </a:extLst>
          </p:cNvPr>
          <p:cNvSpPr txBox="1"/>
          <p:nvPr/>
        </p:nvSpPr>
        <p:spPr>
          <a:xfrm>
            <a:off x="8046024" y="465207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>
                <a:solidFill>
                  <a:schemeClr val="accent6">
                    <a:lumMod val="60000"/>
                    <a:lumOff val="40000"/>
                  </a:schemeClr>
                </a:solidFill>
              </a:rPr>
              <a:t>3.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1179074" y="714187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/>
              <a:buNone/>
            </a:pPr>
            <a:r>
              <a:rPr lang="cs-CZ" b="1" dirty="0">
                <a:solidFill>
                  <a:srgbClr val="A8D08C"/>
                </a:solidFill>
                <a:latin typeface="Verdana Pro Black" panose="02000000000000000000" pitchFamily="2" charset="0"/>
                <a:ea typeface="Verdana Pro Black" panose="02000000000000000000" pitchFamily="2" charset="0"/>
                <a:cs typeface="Arial"/>
                <a:sym typeface="Arial"/>
              </a:rPr>
              <a:t>Příčiny změny </a:t>
            </a:r>
            <a:r>
              <a:rPr lang="cs-CZ" b="1">
                <a:solidFill>
                  <a:srgbClr val="A8D08C"/>
                </a:solidFill>
                <a:latin typeface="Verdana Pro Black" panose="02000000000000000000" pitchFamily="2" charset="0"/>
                <a:ea typeface="Verdana Pro Black" panose="02000000000000000000" pitchFamily="2" charset="0"/>
                <a:cs typeface="Arial"/>
                <a:sym typeface="Arial"/>
              </a:rPr>
              <a:t>klimatu II.</a:t>
            </a:r>
            <a:endParaRPr>
              <a:latin typeface="Verdana Pro Black" panose="02000000000000000000" pitchFamily="2" charset="0"/>
              <a:ea typeface="Verdana Pro Black" panose="02000000000000000000" pitchFamily="2" charset="0"/>
            </a:endParaRP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1716C078-5D61-9742-8A8B-B703EDA9D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269" y="2772468"/>
            <a:ext cx="2089366" cy="1912463"/>
          </a:xfrm>
          <a:prstGeom prst="rect">
            <a:avLst/>
          </a:prstGeom>
        </p:spPr>
      </p:pic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1179074" y="2966050"/>
            <a:ext cx="9833548" cy="317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Clr>
                <a:srgbClr val="202122"/>
              </a:buClr>
            </a:pPr>
            <a:r>
              <a:rPr lang="cs-CZ" sz="1800" b="1" dirty="0">
                <a:solidFill>
                  <a:srgbClr val="202122"/>
                </a:solidFill>
              </a:rPr>
              <a:t>U krátkodobých změn v délce do tisíce let jsou jako důvody uváděny například:</a:t>
            </a:r>
          </a:p>
          <a:p>
            <a:pPr marL="228600" indent="-228600">
              <a:spcBef>
                <a:spcPts val="0"/>
              </a:spcBef>
              <a:buClr>
                <a:srgbClr val="202122"/>
              </a:buClr>
            </a:pPr>
            <a:r>
              <a:rPr lang="cs-CZ" sz="1800" dirty="0">
                <a:solidFill>
                  <a:srgbClr val="202122"/>
                </a:solidFill>
              </a:rPr>
              <a:t>vliv změn slunečního záření,</a:t>
            </a:r>
          </a:p>
          <a:p>
            <a:pPr marL="228600" indent="-228600">
              <a:spcBef>
                <a:spcPts val="0"/>
              </a:spcBef>
              <a:buClr>
                <a:srgbClr val="202122"/>
              </a:buClr>
            </a:pPr>
            <a:r>
              <a:rPr lang="cs-CZ" sz="1800" dirty="0">
                <a:solidFill>
                  <a:srgbClr val="202122"/>
                </a:solidFill>
              </a:rPr>
              <a:t>erupce vulkánů </a:t>
            </a:r>
          </a:p>
          <a:p>
            <a:pPr marL="228600" indent="-228600">
              <a:spcBef>
                <a:spcPts val="0"/>
              </a:spcBef>
              <a:buClr>
                <a:srgbClr val="202122"/>
              </a:buClr>
            </a:pPr>
            <a:r>
              <a:rPr lang="cs-CZ" sz="1800" dirty="0">
                <a:solidFill>
                  <a:srgbClr val="202122"/>
                </a:solidFill>
              </a:rPr>
              <a:t>dopad chování člověka</a:t>
            </a:r>
            <a:endParaRPr lang="cs-CZ" sz="1800" dirty="0">
              <a:solidFill>
                <a:srgbClr val="202122"/>
              </a:solidFill>
              <a:hlinkClick r:id="rId5"/>
            </a:endParaRPr>
          </a:p>
          <a:p>
            <a:pPr marL="228600" lvl="0" indent="-228600">
              <a:spcBef>
                <a:spcPts val="0"/>
              </a:spcBef>
              <a:buClr>
                <a:srgbClr val="202122"/>
              </a:buClr>
              <a:buNone/>
            </a:pPr>
            <a:r>
              <a:rPr lang="cs-CZ" sz="1050" dirty="0">
                <a:solidFill>
                  <a:srgbClr val="202122"/>
                </a:solidFill>
                <a:hlinkClick r:id="rId5"/>
              </a:rPr>
              <a:t>Zdroj: </a:t>
            </a:r>
            <a:r>
              <a:rPr lang="cs-CZ" sz="1050" dirty="0">
                <a:hlinkClick r:id="rId5"/>
              </a:rPr>
              <a:t>https://www.klimatickazmena.cz/cs/vse-o-klimaticke-zmene/kauzalni-nexus-zmeny-klimatu</a:t>
            </a:r>
            <a:r>
              <a:rPr lang="cs-CZ" sz="1050" dirty="0">
                <a:solidFill>
                  <a:srgbClr val="202122"/>
                </a:solidFill>
              </a:rPr>
              <a:t>.</a:t>
            </a:r>
            <a:endParaRPr sz="1050"/>
          </a:p>
          <a:p>
            <a:pPr marL="228600" indent="-228600">
              <a:spcBef>
                <a:spcPts val="0"/>
              </a:spcBef>
              <a:buClr>
                <a:srgbClr val="202122"/>
              </a:buClr>
            </a:pPr>
            <a:endParaRPr lang="cs-CZ" sz="1800" dirty="0">
              <a:solidFill>
                <a:srgbClr val="202122"/>
              </a:solidFill>
            </a:endParaRPr>
          </a:p>
          <a:p>
            <a:pPr marL="228600" lvl="0" indent="-228600">
              <a:spcBef>
                <a:spcPts val="0"/>
              </a:spcBef>
              <a:buClr>
                <a:srgbClr val="202122"/>
              </a:buClr>
            </a:pPr>
            <a:endParaRPr lang="cs-CZ" sz="1800" b="0" i="0" dirty="0">
              <a:solidFill>
                <a:srgbClr val="202122"/>
              </a:solidFill>
            </a:endParaRPr>
          </a:p>
          <a:p>
            <a:pPr marL="228600" indent="-114300"/>
            <a:r>
              <a:rPr lang="cs-CZ" sz="1800" b="1" dirty="0">
                <a:solidFill>
                  <a:srgbClr val="202122"/>
                </a:solidFill>
                <a:latin typeface="Calibri" pitchFamily="34" charset="0"/>
                <a:cs typeface="Calibri" pitchFamily="34" charset="0"/>
              </a:rPr>
              <a:t>Názor na vliv člověka na klimatické změny však není jednoznačný </a:t>
            </a:r>
            <a:r>
              <a:rPr lang="cs-CZ" sz="1800" dirty="0">
                <a:solidFill>
                  <a:srgbClr val="202122"/>
                </a:solidFill>
                <a:latin typeface="Calibri" pitchFamily="34" charset="0"/>
                <a:cs typeface="Calibri" pitchFamily="34" charset="0"/>
              </a:rPr>
              <a:t>a někteří vědci jej zpochybňují.</a:t>
            </a:r>
          </a:p>
          <a:p>
            <a:pPr marL="228600" indent="-114300">
              <a:buNone/>
            </a:pPr>
            <a:r>
              <a:rPr lang="cs-CZ" sz="1050" dirty="0">
                <a:hlinkClick r:id="rId6"/>
              </a:rPr>
              <a:t>Zdroj: https://cs.wikipedia.org/wiki/Modr%C3%A1,_nikoli_zelen%C3%A1_planeta</a:t>
            </a:r>
            <a:endParaRPr lang="cs-CZ" sz="1050" dirty="0">
              <a:solidFill>
                <a:srgbClr val="0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00919CC-752E-E749-B2EF-9C44060F05C4}"/>
              </a:ext>
            </a:extLst>
          </p:cNvPr>
          <p:cNvSpPr txBox="1"/>
          <p:nvPr/>
        </p:nvSpPr>
        <p:spPr>
          <a:xfrm>
            <a:off x="9445078" y="2753936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>
                <a:solidFill>
                  <a:schemeClr val="accent6">
                    <a:lumMod val="60000"/>
                    <a:lumOff val="40000"/>
                  </a:schemeClr>
                </a:solidFill>
              </a:rPr>
              <a:t>7.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/>
              <a:buNone/>
            </a:pP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 Pro Black" panose="02000000000000000000" pitchFamily="2" charset="0"/>
                <a:ea typeface="Verdana Pro Black" panose="02000000000000000000" pitchFamily="2" charset="0"/>
              </a:rPr>
              <a:t>Zadržování vody</a:t>
            </a:r>
            <a:endParaRPr>
              <a:solidFill>
                <a:schemeClr val="accent6">
                  <a:lumMod val="60000"/>
                  <a:lumOff val="40000"/>
                </a:schemeClr>
              </a:solidFill>
              <a:latin typeface="Verdana Pro Black" panose="02000000000000000000" pitchFamily="2" charset="0"/>
              <a:ea typeface="Verdana Pro Black" panose="02000000000000000000" pitchFamily="2" charset="0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179074" y="2434442"/>
            <a:ext cx="9833548" cy="770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cs-CZ" sz="1800" dirty="0">
              <a:solidFill>
                <a:srgbClr val="202122"/>
              </a:solidFill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1800" b="0" i="0" dirty="0">
                <a:solidFill>
                  <a:srgbClr val="202122"/>
                </a:solidFill>
              </a:rPr>
              <a:t>Vlivem lidské činnosti ubývá lesních ploch i orné půdy.</a:t>
            </a:r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cs-CZ" sz="1800" b="0" i="0" dirty="0">
              <a:solidFill>
                <a:srgbClr val="202122"/>
              </a:solidFill>
            </a:endParaRPr>
          </a:p>
          <a:p>
            <a:pPr marL="228600" indent="-114300">
              <a:spcBef>
                <a:spcPts val="0"/>
              </a:spcBef>
            </a:pPr>
            <a:r>
              <a:rPr lang="cs-CZ" sz="1800" b="0" i="0" dirty="0">
                <a:solidFill>
                  <a:srgbClr val="202122"/>
                </a:solidFill>
              </a:rPr>
              <a:t>Kácení deštných pralesů může mít vliv na klima naší planety a zadržování vody v krajině</a:t>
            </a:r>
          </a:p>
          <a:p>
            <a:pPr marL="228600" indent="-114300">
              <a:spcBef>
                <a:spcPts val="0"/>
              </a:spcBef>
            </a:pPr>
            <a:r>
              <a:rPr lang="cs-CZ" sz="1800" dirty="0">
                <a:solidFill>
                  <a:srgbClr val="202122"/>
                </a:solidFill>
              </a:rPr>
              <a:t>Zadržování vody v </a:t>
            </a:r>
            <a:r>
              <a:rPr lang="cs-CZ" sz="1800">
                <a:solidFill>
                  <a:srgbClr val="202122"/>
                </a:solidFill>
              </a:rPr>
              <a:t>krajině je negativně ovlivňováno kácením </a:t>
            </a:r>
            <a:r>
              <a:rPr lang="cs-CZ" sz="1800" dirty="0">
                <a:solidFill>
                  <a:srgbClr val="202122"/>
                </a:solidFill>
              </a:rPr>
              <a:t>lesů</a:t>
            </a:r>
            <a:r>
              <a:rPr lang="cs-CZ" sz="1800">
                <a:solidFill>
                  <a:srgbClr val="202122"/>
                </a:solidFill>
              </a:rPr>
              <a:t>, zastavováním </a:t>
            </a:r>
            <a:r>
              <a:rPr lang="cs-CZ" sz="1800" dirty="0">
                <a:solidFill>
                  <a:srgbClr val="202122"/>
                </a:solidFill>
              </a:rPr>
              <a:t>orné půdy</a:t>
            </a:r>
            <a:r>
              <a:rPr lang="cs-CZ" sz="1800">
                <a:solidFill>
                  <a:srgbClr val="202122"/>
                </a:solidFill>
              </a:rPr>
              <a:t>,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cs-CZ" sz="1800">
                <a:solidFill>
                  <a:srgbClr val="202122"/>
                </a:solidFill>
              </a:rPr>
              <a:t>  ale třeba také volbou rostlin</a:t>
            </a:r>
            <a:r>
              <a:rPr lang="cs-CZ" sz="1800" dirty="0">
                <a:solidFill>
                  <a:srgbClr val="202122"/>
                </a:solidFill>
              </a:rPr>
              <a:t>, které </a:t>
            </a:r>
            <a:r>
              <a:rPr lang="cs-CZ" sz="1800">
                <a:solidFill>
                  <a:srgbClr val="202122"/>
                </a:solidFill>
              </a:rPr>
              <a:t>zemědělci pěstují.</a:t>
            </a:r>
            <a:endParaRPr lang="cs-CZ" sz="1800" b="0" i="0" dirty="0">
              <a:solidFill>
                <a:srgbClr val="202122"/>
              </a:solidFill>
            </a:endParaRPr>
          </a:p>
          <a:p>
            <a:pPr marL="228600" indent="-114300">
              <a:spcBef>
                <a:spcPts val="0"/>
              </a:spcBef>
            </a:pPr>
            <a:r>
              <a:rPr lang="cs-CZ" sz="1800" dirty="0">
                <a:solidFill>
                  <a:srgbClr val="202122"/>
                </a:solidFill>
              </a:rPr>
              <a:t>P</a:t>
            </a:r>
            <a:r>
              <a:rPr lang="cs-CZ" sz="1800" b="0" i="0" dirty="0">
                <a:solidFill>
                  <a:srgbClr val="202122"/>
                </a:solidFill>
              </a:rPr>
              <a:t>ole s nevhodnou volbou plodin mohou problém s vodou zhoršovat. </a:t>
            </a:r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cs-CZ" sz="1800" b="0" i="0" dirty="0">
              <a:solidFill>
                <a:srgbClr val="202122"/>
              </a:solidFill>
            </a:endParaRPr>
          </a:p>
          <a:p>
            <a:pPr marL="228600" lvl="0" indent="-114300">
              <a:spcBef>
                <a:spcPts val="0"/>
              </a:spcBef>
              <a:buNone/>
            </a:pPr>
            <a:r>
              <a:rPr lang="cs-CZ" sz="1800" b="1" dirty="0"/>
              <a:t>„Kukuřice a řepka na svažitých polích vodu nezadrží.“ </a:t>
            </a:r>
          </a:p>
          <a:p>
            <a:pPr marL="228600" lvl="0" indent="-114300">
              <a:spcBef>
                <a:spcPts val="0"/>
              </a:spcBef>
              <a:buNone/>
            </a:pPr>
            <a:r>
              <a:rPr lang="cs-CZ" sz="1050" dirty="0">
                <a:hlinkClick r:id="rId4"/>
              </a:rPr>
              <a:t>Zdroj: https://www2.epochtimes.cz/2013061021277/Zemedelci-a-zaplavy-Nevhodny-vyber-plodin-zpusobil-problemy-nezadrzuji-vodu.html</a:t>
            </a:r>
            <a:endParaRPr lang="cs-CZ" sz="1050" dirty="0"/>
          </a:p>
          <a:p>
            <a:pPr marL="228600" lvl="0" indent="-114300">
              <a:spcBef>
                <a:spcPts val="0"/>
              </a:spcBef>
              <a:buNone/>
            </a:pPr>
            <a:endParaRPr sz="1050" b="1" i="0">
              <a:solidFill>
                <a:srgbClr val="202122"/>
              </a:solidFill>
            </a:endParaRP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969A2AB8-6EAF-404C-80BF-60B6286DA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710" y="4969930"/>
            <a:ext cx="3132064" cy="173225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5C0B8DB-AA4C-5647-A1E4-91CE0D844B3D}"/>
              </a:ext>
            </a:extLst>
          </p:cNvPr>
          <p:cNvSpPr txBox="1"/>
          <p:nvPr/>
        </p:nvSpPr>
        <p:spPr>
          <a:xfrm>
            <a:off x="7880710" y="496993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>
                <a:solidFill>
                  <a:schemeClr val="accent6">
                    <a:lumMod val="60000"/>
                    <a:lumOff val="40000"/>
                  </a:schemeClr>
                </a:solidFill>
              </a:rPr>
              <a:t>6.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166DE8B5-0AAF-544A-A436-511D201F8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009" y="4969930"/>
            <a:ext cx="2893796" cy="173225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0B2600B-B435-EF4F-9FD6-72618F7C6E2C}"/>
              </a:ext>
            </a:extLst>
          </p:cNvPr>
          <p:cNvSpPr txBox="1"/>
          <p:nvPr/>
        </p:nvSpPr>
        <p:spPr>
          <a:xfrm>
            <a:off x="4459009" y="496993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>
                <a:solidFill>
                  <a:schemeClr val="accent6">
                    <a:lumMod val="60000"/>
                    <a:lumOff val="40000"/>
                  </a:schemeClr>
                </a:solidFill>
              </a:rPr>
              <a:t>8.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1179226" y="843497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/>
              <a:buNone/>
            </a:pPr>
            <a:r>
              <a:rPr lang="cs-CZ" b="1" dirty="0">
                <a:solidFill>
                  <a:srgbClr val="A8D08C"/>
                </a:solidFill>
                <a:latin typeface="Verdana Pro Black" panose="02000000000000000000" pitchFamily="2" charset="0"/>
                <a:ea typeface="Verdana Pro Black" panose="02000000000000000000" pitchFamily="2" charset="0"/>
                <a:cs typeface="Arial"/>
                <a:sym typeface="Arial"/>
              </a:rPr>
              <a:t>Oteplování měst</a:t>
            </a:r>
            <a:endParaRPr>
              <a:latin typeface="Verdana Pro Black" panose="02000000000000000000" pitchFamily="2" charset="0"/>
              <a:ea typeface="Verdana Pro Black" panose="02000000000000000000" pitchFamily="2" charset="0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179226" y="2211356"/>
            <a:ext cx="9833548" cy="449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cs-CZ" sz="1800" dirty="0">
              <a:solidFill>
                <a:srgbClr val="202122"/>
              </a:solidFill>
            </a:endParaRPr>
          </a:p>
          <a:p>
            <a:pPr marL="228600" indent="-114300">
              <a:spcBef>
                <a:spcPts val="0"/>
              </a:spcBef>
            </a:pPr>
            <a:r>
              <a:rPr lang="cs-CZ" sz="1800" b="0" i="0" dirty="0">
                <a:solidFill>
                  <a:srgbClr val="202122"/>
                </a:solidFill>
              </a:rPr>
              <a:t>Betonové plochy v rámci měst vodě neumožňují vsakování. Voda tak odtéká z krajiny a navíc může způsobovat záplavy.</a:t>
            </a:r>
          </a:p>
          <a:p>
            <a:pPr marL="228600" indent="-114300">
              <a:spcBef>
                <a:spcPts val="0"/>
              </a:spcBef>
            </a:pPr>
            <a:endParaRPr lang="cs-CZ" sz="1800" dirty="0">
              <a:solidFill>
                <a:srgbClr val="202122"/>
              </a:solidFill>
            </a:endParaRPr>
          </a:p>
          <a:p>
            <a:pPr marL="228600" indent="-114300">
              <a:spcBef>
                <a:spcPts val="0"/>
              </a:spcBef>
            </a:pPr>
            <a:r>
              <a:rPr lang="cs-CZ" sz="1800" dirty="0">
                <a:solidFill>
                  <a:srgbClr val="202122"/>
                </a:solidFill>
              </a:rPr>
              <a:t>Zastavěná území se navíc v teplých obdobích zahřívají více než lesy a vhodně obdělávaná pole a mohou způsobit problémy lidem, kteří musí v těchto městech teplá období trávit.</a:t>
            </a:r>
          </a:p>
          <a:p>
            <a:pPr marL="228600" indent="-114300">
              <a:spcBef>
                <a:spcPts val="0"/>
              </a:spcBef>
            </a:pPr>
            <a:endParaRPr lang="cs-CZ" sz="1800" dirty="0">
              <a:solidFill>
                <a:srgbClr val="202122"/>
              </a:solidFill>
            </a:endParaRPr>
          </a:p>
          <a:p>
            <a:pPr marL="228600" indent="-114300">
              <a:spcBef>
                <a:spcPts val="0"/>
              </a:spcBef>
            </a:pPr>
            <a:r>
              <a:rPr lang="cs-CZ" sz="1800" b="0" i="0" dirty="0">
                <a:solidFill>
                  <a:srgbClr val="202122"/>
                </a:solidFill>
              </a:rPr>
              <a:t>V posledních letech zvažují některá města vhodnost sekání trávy.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36782" y="-710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/>
              <a:buNone/>
            </a:pPr>
            <a:r>
              <a:rPr lang="cs-CZ" dirty="0">
                <a:solidFill>
                  <a:srgbClr val="A8D08C"/>
                </a:solidFill>
                <a:latin typeface="Verdana Pro Black" panose="02000000000000000000" pitchFamily="2" charset="0"/>
                <a:ea typeface="Verdana Pro Black" panose="02000000000000000000" pitchFamily="2" charset="0"/>
                <a:cs typeface="Arial"/>
                <a:sym typeface="Arial"/>
              </a:rPr>
              <a:t>Důsledky klimatických změn</a:t>
            </a:r>
            <a:endParaRPr>
              <a:latin typeface="Verdana Pro Black" panose="02000000000000000000" pitchFamily="2" charset="0"/>
              <a:ea typeface="Verdana Pro Black" panose="02000000000000000000" pitchFamily="2" charset="0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1179226" y="3117883"/>
            <a:ext cx="9833548" cy="26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cs-CZ" sz="1800" dirty="0"/>
              <a:t>Oteplování a klimatické změny mají velký vliv na okolní prostředí příklad je třeba ten že mezi lety 1900 a 2016 se hladina moře zvedla o 16 až </a:t>
            </a:r>
            <a:r>
              <a:rPr lang="cs-CZ" sz="1800"/>
              <a:t>21 cm.Toto </a:t>
            </a:r>
            <a:r>
              <a:rPr lang="cs-CZ" sz="1800" dirty="0"/>
              <a:t>masivní zvýšení způsobilo hlavně tání ledovců a tání ledových pokrývek v polárních oblastech což způsobilo eroze nebo záplavy v pobřežních a nízko položených oblastech. Globální oteplování způsobuje i extrémnější a častější změny počasí jako jsou  bouře </a:t>
            </a:r>
            <a:r>
              <a:rPr lang="cs-CZ" sz="1800"/>
              <a:t>nebo sucha, tyto </a:t>
            </a:r>
            <a:r>
              <a:rPr lang="cs-CZ" sz="1800" dirty="0"/>
              <a:t>jevy se projevují už i v Jižní </a:t>
            </a:r>
            <a:r>
              <a:rPr lang="cs-CZ" sz="1800"/>
              <a:t>a Střední </a:t>
            </a:r>
            <a:r>
              <a:rPr lang="cs-CZ" sz="1800" dirty="0"/>
              <a:t>Evropě která se </a:t>
            </a:r>
            <a:r>
              <a:rPr lang="cs-CZ" sz="1800"/>
              <a:t>potýká hlavně </a:t>
            </a:r>
            <a:r>
              <a:rPr lang="cs-CZ" sz="1800" dirty="0"/>
              <a:t>s vlnami veder, suchem a se samovznícení lesů. I přes silná </a:t>
            </a:r>
            <a:r>
              <a:rPr lang="cs-CZ" sz="1800"/>
              <a:t>zasažení se </a:t>
            </a:r>
            <a:r>
              <a:rPr lang="cs-CZ" sz="1800" dirty="0"/>
              <a:t>Evropa nemůže rovnat sílou zasažení s rozvojovými zeměmi, kde jsou lidé velmi vázáni na okolní prostředí a nemají moc prostředků na boj proti měnícímu se prostředí. A v neposlední řadě dochází ke změně klimatu rychlým tempem a mnoho živočichů a rostlin se nestíhá přizpůsobit.</a:t>
            </a:r>
          </a:p>
          <a:p>
            <a:pPr marL="228600" lvl="0" indent="-22860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r>
              <a:rPr lang="cs-CZ" sz="800" dirty="0"/>
              <a:t>       </a:t>
            </a:r>
            <a:r>
              <a:rPr lang="cs-CZ" sz="1050" dirty="0"/>
              <a:t>   Zdroj: volně podle USGCRP. </a:t>
            </a:r>
            <a:r>
              <a:rPr lang="cs-CZ" sz="1050" dirty="0" err="1"/>
              <a:t>Climate</a:t>
            </a:r>
            <a:r>
              <a:rPr lang="cs-CZ" sz="1050" dirty="0"/>
              <a:t> Science </a:t>
            </a:r>
            <a:r>
              <a:rPr lang="cs-CZ" sz="1050" dirty="0" err="1"/>
              <a:t>Special</a:t>
            </a:r>
            <a:r>
              <a:rPr lang="cs-CZ" sz="1050" dirty="0"/>
              <a:t> Report. </a:t>
            </a:r>
            <a:r>
              <a:rPr lang="cs-CZ" sz="1050" i="1" dirty="0"/>
              <a:t>science2017.globalchange.gov</a:t>
            </a:r>
            <a:r>
              <a:rPr lang="cs-CZ" sz="1050" dirty="0"/>
              <a:t>[online]. [cit. 2019-04-27]. </a:t>
            </a:r>
            <a:r>
              <a:rPr lang="cs-CZ" sz="1050" dirty="0">
                <a:hlinkClick r:id="rId4"/>
              </a:rPr>
              <a:t>Dostupné online</a:t>
            </a:r>
            <a:endParaRPr sz="105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/>
              <a:buNone/>
            </a:pPr>
            <a:r>
              <a:rPr lang="cs-CZ" dirty="0">
                <a:solidFill>
                  <a:srgbClr val="A8D08C"/>
                </a:solidFill>
                <a:latin typeface="Verdana Pro Black" panose="02000000000000000000" pitchFamily="2" charset="0"/>
                <a:ea typeface="Verdana Pro Black" panose="02000000000000000000" pitchFamily="2" charset="0"/>
                <a:cs typeface="Arial"/>
                <a:sym typeface="Arial"/>
              </a:rPr>
              <a:t>Návrh řešení</a:t>
            </a:r>
            <a:endParaRPr>
              <a:latin typeface="Verdana Pro Black" panose="02000000000000000000" pitchFamily="2" charset="0"/>
              <a:ea typeface="Verdana Pro Black" panose="02000000000000000000" pitchFamily="2" charset="0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1179226" y="3092970"/>
            <a:ext cx="9833548" cy="26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cs-CZ" sz="1800" dirty="0"/>
              <a:t>Globální oteplování je dlouhodobý problém a řešení není jednoduché, ale k určitým řešením která by mohla globální oteplování zmírnit a rychlost nárůstu globálního oteplování oddálit navrhujeme:</a:t>
            </a:r>
          </a:p>
          <a:p>
            <a:pPr marL="228600" indent="-228600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cs-CZ" sz="1800" dirty="0"/>
              <a:t>Vytvoření zákonů, které by více chránily lesy a podporovaly výsadbu stromů.</a:t>
            </a:r>
          </a:p>
          <a:p>
            <a:pPr marL="228600" indent="-228600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cs-CZ" sz="1800" dirty="0"/>
              <a:t>Dávat zemědělcům větší dotace, pokud vysází pro území vhodnější plodiny. </a:t>
            </a:r>
          </a:p>
          <a:p>
            <a:pPr marL="228600" indent="-228600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cs-CZ" sz="1800" dirty="0"/>
              <a:t>Mezi hlavní zdroj emisí patří doprava a to i ve městech. Většina z dnes jezdících aut pracuje na spalovací motor a tyto motory vypouští velkou část emisí, ale to neznamená, že by se auta na spalovací motor měla zakázat, podle mého názoru naopak jsou nejspolehlivější a odvezení těchto aut na skládky a výroba mnoha elektromobilů by byla pro přírodu velká zátěž. Elektromobily je navíc těžké uhasit při požáru. Výrobci by měli být státy odměňováni, za motory, které by nespalovaly tolik paliva a k autům, která již jezdí by bylo hodné vyrábět přídavné filtry.</a:t>
            </a:r>
          </a:p>
          <a:p>
            <a:pPr marL="228600" indent="-228600">
              <a:spcBef>
                <a:spcPts val="0"/>
              </a:spcBef>
              <a:buClr>
                <a:srgbClr val="000000"/>
              </a:buClr>
              <a:buSzPts val="2000"/>
            </a:pPr>
            <a:endParaRPr lang="cs-CZ" sz="18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189833F0E4DB4B8980DDB0988EE1C8" ma:contentTypeVersion="2" ma:contentTypeDescription="Vytvoří nový dokument" ma:contentTypeScope="" ma:versionID="e545ed9bdd2360434aa3fc7e363a5ad9">
  <xsd:schema xmlns:xsd="http://www.w3.org/2001/XMLSchema" xmlns:xs="http://www.w3.org/2001/XMLSchema" xmlns:p="http://schemas.microsoft.com/office/2006/metadata/properties" xmlns:ns2="6f19f7aa-d0c9-4c62-862d-0b1625ecbd97" targetNamespace="http://schemas.microsoft.com/office/2006/metadata/properties" ma:root="true" ma:fieldsID="591db764a43d859d253cd4588d39f9f4" ns2:_="">
    <xsd:import namespace="6f19f7aa-d0c9-4c62-862d-0b1625ecbd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9f7aa-d0c9-4c62-862d-0b1625ecbd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588AAA-27CD-4C70-A95A-C8CD35F62FA5}">
  <ds:schemaRefs>
    <ds:schemaRef ds:uri="http://purl.org/dc/elements/1.1/"/>
    <ds:schemaRef ds:uri="http://schemas.microsoft.com/office/2006/metadata/properties"/>
    <ds:schemaRef ds:uri="6f19f7aa-d0c9-4c62-862d-0b1625ecbd97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DC59868-4269-4200-9470-546F705CD2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CBFD77-0F9B-47C1-9257-6C03529067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19f7aa-d0c9-4c62-862d-0b1625ecbd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867</Words>
  <Application>Microsoft Office PowerPoint</Application>
  <PresentationFormat>Širokoúhlá obrazovka</PresentationFormat>
  <Paragraphs>77</Paragraphs>
  <Slides>11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 Pro Black</vt:lpstr>
      <vt:lpstr>Motiv Office</vt:lpstr>
      <vt:lpstr>  Klimatické změny, globální oteplování, zadržování vody v krajině, oteplování měst </vt:lpstr>
      <vt:lpstr>Klima či podnebí</vt:lpstr>
      <vt:lpstr>Klimatické změny</vt:lpstr>
      <vt:lpstr>Příčiny změny klimatu I.</vt:lpstr>
      <vt:lpstr>Příčiny změny klimatu II.</vt:lpstr>
      <vt:lpstr>Zadržování vody</vt:lpstr>
      <vt:lpstr>Oteplování měst</vt:lpstr>
      <vt:lpstr>Důsledky klimatických změn</vt:lpstr>
      <vt:lpstr>Návrh řešení</vt:lpstr>
      <vt:lpstr>Zdroje Obrázků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Klimatické změny, globální oteplování, zadržování vody v krajině, oteplování měst</dc:title>
  <dc:creator>radim novák</dc:creator>
  <cp:lastModifiedBy>Sylvie Schmiedová</cp:lastModifiedBy>
  <cp:revision>38</cp:revision>
  <dcterms:modified xsi:type="dcterms:W3CDTF">2020-06-01T19:32:57Z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0x010100A7189833F0E4DB4B8980DDB0988EE1C8</vt:lpwstr>
  </property>
</Properties>
</file>