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RfssLWX2&amp;id=89A64B705AB2B44D0D91AAE62D4DDC4CD90A83DC&amp;thid=OIP.RfssLWX2ALqpt14ChL6C7gHaHa&amp;mediaurl=https%3a%2f%2fupload.wikimedia.org%2fwikipedia%2fcommons%2fthumb%2f0%2f02%2fOSIRIS_Mars_true_color.jpg%2f1200px-OSIRIS_Mars_true_color.jpg&amp;exph=1200&amp;expw=1200&amp;q=mars&amp;simid=608022619930495778&amp;selectedIndex=7&amp;ajaxhist=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line.lifeliqe.com/app/scene/f_vyna_dow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wsqeewgl&amp;id=8402AEE52611538337335145CF87C0F533FB00B6&amp;thid=OIP.wsqeewgli0UjtsU72igjWgHaFQ&amp;mediaurl=http%3a%2f%2fwww.halonoviny.cz%2fimages%2fshowimage%2f47211365%2f1%2f1&amp;exph=412&amp;expw=580&amp;q=pl%c3%a1n+letu+do+vesm%c3%adru&amp;simid=608004482252737626&amp;selectedIndex=8&amp;ajaxhist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drak, barevné, budova, letící&#10;&#10;Popis byl vytvořen automaticky">
            <a:extLst>
              <a:ext uri="{FF2B5EF4-FFF2-40B4-BE49-F238E27FC236}">
                <a16:creationId xmlns:a16="http://schemas.microsoft.com/office/drawing/2014/main" id="{6A53267D-D065-427E-89F4-B78F8E9E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7F14A2-4F67-40BC-AB00-47A562B35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</a:rPr>
              <a:t>Plán letu do vesmíru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6408FE-9801-4A15-B453-2852FF5AE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Otto Vlach a Lukáš Merta</a:t>
            </a:r>
          </a:p>
        </p:txBody>
      </p:sp>
    </p:spTree>
    <p:extLst>
      <p:ext uri="{BB962C8B-B14F-4D97-AF65-F5344CB8AC3E}">
        <p14:creationId xmlns:p14="http://schemas.microsoft.com/office/powerpoint/2010/main" val="363215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vsedě, interiér, stůl, banán&#10;&#10;Popis byl vytvořen automaticky">
            <a:extLst>
              <a:ext uri="{FF2B5EF4-FFF2-40B4-BE49-F238E27FC236}">
                <a16:creationId xmlns:a16="http://schemas.microsoft.com/office/drawing/2014/main" id="{C4E7EA73-47ED-4818-90B1-87BAF9F4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37" name="Freeform: Shape 29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1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D890A2-EA3D-449A-83EA-C1686AE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914400"/>
            <a:ext cx="4485861" cy="1106556"/>
          </a:xfrm>
        </p:spPr>
        <p:txBody>
          <a:bodyPr anchor="b">
            <a:normAutofit/>
          </a:bodyPr>
          <a:lstStyle/>
          <a:p>
            <a:r>
              <a:rPr lang="cs-CZ" sz="3200"/>
              <a:t>Plán letu do vesmíru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20466D-732A-44F7-B1B3-1801ECCB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120" y="2432215"/>
            <a:ext cx="4485861" cy="3834804"/>
          </a:xfrm>
        </p:spPr>
        <p:txBody>
          <a:bodyPr anchor="t">
            <a:normAutofit fontScale="55000" lnSpcReduction="20000"/>
          </a:bodyPr>
          <a:lstStyle/>
          <a:p>
            <a:r>
              <a:rPr lang="cs-CZ" sz="3200" dirty="0"/>
              <a:t>Jídlo z tuby-musí byt trvanlivé a musí vydržet bez ledničky.</a:t>
            </a:r>
          </a:p>
          <a:p>
            <a:r>
              <a:rPr lang="cs-CZ" sz="3200" dirty="0"/>
              <a:t>Členi posádky-chtěli bychom s sebou vzít lékaře.</a:t>
            </a:r>
          </a:p>
          <a:p>
            <a:r>
              <a:rPr lang="cs-CZ" sz="3200" dirty="0"/>
              <a:t>Potřebovali bychom určitě skafandr.</a:t>
            </a:r>
          </a:p>
          <a:p>
            <a:endParaRPr lang="cs-CZ" sz="2300" dirty="0"/>
          </a:p>
          <a:p>
            <a:endParaRPr lang="cs-CZ" sz="1700" dirty="0"/>
          </a:p>
          <a:p>
            <a:endParaRPr lang="cs-CZ" sz="1700" dirty="0"/>
          </a:p>
          <a:p>
            <a:r>
              <a:rPr lang="cs-CZ" sz="1700" dirty="0">
                <a:hlinkClick r:id="rId3"/>
              </a:rPr>
              <a:t>https://www.bing.com/images/search?view=detailV2&amp;ccid=RfssLWX2&amp;id=89A64B705AB2B44D0D91AAE62D4DDC4CD90A83DC&amp;thid=OIP.RfssLWX2ALqpt14ChL6C7gHaHa&amp;mediaurl=https%3a%2f%2fupload.wikimedia.org%2fwikipedia%2fcommons%2fthumb%2f0%2f02%2fOSIRIS_Mars_true_color.jpg%2f1200px-OSIRIS_Mars_true_color.jpg&amp;exph=1200&amp;expw=1200&amp;q=mars&amp;simid=608022619930495778&amp;selectedIndex=7&amp;ajaxhist=0</a:t>
            </a:r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895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520DDE-CCF9-4CEA-9358-B27EB753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Sonda Dawn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594BA-181D-4FF8-AC58-EECF62DD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Autofit/>
          </a:bodyPr>
          <a:lstStyle/>
          <a:p>
            <a:r>
              <a:rPr lang="cs-CZ" sz="1800" dirty="0"/>
              <a:t>Sonda Down (anglický Úsvit)</a:t>
            </a:r>
          </a:p>
          <a:p>
            <a:r>
              <a:rPr lang="cs-CZ" sz="1800" dirty="0"/>
              <a:t>Odstartovala 27 září 2007 na misi prostudování dvou ze tří největších objektů pásu asteroidů.</a:t>
            </a:r>
          </a:p>
          <a:p>
            <a:r>
              <a:rPr lang="cs-CZ" sz="1800" dirty="0" err="1"/>
              <a:t>Dawn</a:t>
            </a:r>
            <a:r>
              <a:rPr lang="cs-CZ" sz="1800" dirty="0"/>
              <a:t> vstoupila do orbitu Vesty 16.července  2011 a ukončila 14 měsíční  průzkumnou misi.</a:t>
            </a:r>
          </a:p>
          <a:p>
            <a:r>
              <a:rPr lang="cs-CZ" sz="1800" dirty="0">
                <a:hlinkClick r:id="rId2"/>
              </a:rPr>
              <a:t>https://online.lifeliqe.com/app/scene/f_vyna_down</a:t>
            </a:r>
            <a:endParaRPr lang="en-US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5232F7-D248-4ABE-B71D-4FC6CC56B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3" y="633619"/>
            <a:ext cx="6353230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8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FADD9B-4B63-458C-A936-E06B14AC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Sonda Cassini-Huygens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BAE042-EE6D-4A42-8ED2-542C9BBC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cs-CZ" sz="1800" dirty="0"/>
              <a:t>Byla vypuštěna roku 1997</a:t>
            </a:r>
          </a:p>
          <a:p>
            <a:r>
              <a:rPr lang="cs-CZ" sz="1800" dirty="0"/>
              <a:t>Je určena pro průzkum planety Saturn a jejich prstenců a měsíců</a:t>
            </a:r>
          </a:p>
          <a:p>
            <a:r>
              <a:rPr lang="cs-CZ" sz="1800" dirty="0"/>
              <a:t>Sonda měla dvě samostatné části- mateřskou sondu a </a:t>
            </a:r>
            <a:r>
              <a:rPr lang="cs-CZ" sz="1800" dirty="0" err="1"/>
              <a:t>asmosférickou</a:t>
            </a:r>
            <a:r>
              <a:rPr lang="cs-CZ" sz="1800" dirty="0"/>
              <a:t> sondu.</a:t>
            </a:r>
            <a:endParaRPr lang="en-US" sz="1800" dirty="0"/>
          </a:p>
        </p:txBody>
      </p:sp>
      <p:pic>
        <p:nvPicPr>
          <p:cNvPr id="5" name="Zástupný obsah 4" descr="Obsah obrázku objekt, anténa, visící, velké&#10;&#10;Popis byl vytvořen automaticky">
            <a:extLst>
              <a:ext uri="{FF2B5EF4-FFF2-40B4-BE49-F238E27FC236}">
                <a16:creationId xmlns:a16="http://schemas.microsoft.com/office/drawing/2014/main" id="{E83A4EF2-82AF-42B4-A33C-8607572CE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448227"/>
            <a:ext cx="6656832" cy="38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A50BC3-DAD2-4ACD-A95E-A2EBA6C0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Sondy Viking 1 a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EC8533-6C82-42FD-B1BD-BE6A17DCC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err="1"/>
              <a:t>Obě</a:t>
            </a:r>
            <a:r>
              <a:rPr lang="en-US" sz="2100" dirty="0"/>
              <a:t> mise Viking 1 a 2 </a:t>
            </a:r>
            <a:r>
              <a:rPr lang="en-US" sz="2100" dirty="0" err="1"/>
              <a:t>mířily</a:t>
            </a:r>
            <a:r>
              <a:rPr lang="en-US" sz="2100" dirty="0"/>
              <a:t> k </a:t>
            </a:r>
            <a:r>
              <a:rPr lang="en-US" sz="2100" dirty="0" err="1"/>
              <a:t>Marsu</a:t>
            </a:r>
            <a:r>
              <a:rPr lang="en-US" sz="2100" dirty="0"/>
              <a:t>.</a:t>
            </a:r>
          </a:p>
          <a:p>
            <a:r>
              <a:rPr lang="cs-CZ" sz="2100" dirty="0"/>
              <a:t>Byly složeny z družicových sekcí, které snímkovaly povrch z oběžné dráhy a zprostředkovávaly komunikace pro povrchové moduly obou misí.</a:t>
            </a:r>
          </a:p>
          <a:p>
            <a:r>
              <a:rPr lang="cs-CZ" sz="2100" dirty="0"/>
              <a:t>Družicová sekce měla brzdící motor, pohonné látky, sluneční baterie.</a:t>
            </a:r>
          </a:p>
          <a:p>
            <a:endParaRPr lang="en-US" sz="1700" dirty="0"/>
          </a:p>
        </p:txBody>
      </p:sp>
      <p:pic>
        <p:nvPicPr>
          <p:cNvPr id="5" name="Zástupný obsah 4" descr="Obsah obrázku lyžování, malé, visící, držení&#10;&#10;Popis byl vytvořen automaticky">
            <a:extLst>
              <a:ext uri="{FF2B5EF4-FFF2-40B4-BE49-F238E27FC236}">
                <a16:creationId xmlns:a16="http://schemas.microsoft.com/office/drawing/2014/main" id="{7D8EECBE-DDD9-40B5-A289-160517F5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98005"/>
            <a:ext cx="6656832" cy="3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5EF925-5FBD-4525-8FE0-DA851E04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400"/>
              <a:t>Sondy Pioneer 10 a 11</a:t>
            </a:r>
            <a:br>
              <a:rPr lang="cs-CZ" sz="2400"/>
            </a:br>
            <a:endParaRPr lang="cs-CZ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25BF9A-C91F-4EE0-B2EC-6E82894D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cs-CZ" sz="1700" dirty="0"/>
              <a:t>Pioneer 10 je americká planetární sonda průzkumu Jupiteru a vnější oblastí sluneční soustavy</a:t>
            </a:r>
          </a:p>
          <a:p>
            <a:r>
              <a:rPr lang="cs-CZ" sz="1700" dirty="0"/>
              <a:t>Stala se </a:t>
            </a:r>
            <a:r>
              <a:rPr lang="cs-CZ" sz="1700" dirty="0" err="1"/>
              <a:t>prní</a:t>
            </a:r>
            <a:r>
              <a:rPr lang="cs-CZ" sz="1700" dirty="0"/>
              <a:t> sondou ze Země, která se k jupiteru dostala a splnila svůj úkol už v roce 1972.</a:t>
            </a:r>
            <a:endParaRPr lang="en-US" sz="1700" dirty="0"/>
          </a:p>
        </p:txBody>
      </p:sp>
      <p:pic>
        <p:nvPicPr>
          <p:cNvPr id="5" name="Zástupný obsah 4" descr="Obsah obrázku doprava, letadlo, letící, planina&#10;&#10;Popis byl vytvořen automaticky">
            <a:extLst>
              <a:ext uri="{FF2B5EF4-FFF2-40B4-BE49-F238E27FC236}">
                <a16:creationId xmlns:a16="http://schemas.microsoft.com/office/drawing/2014/main" id="{1BD6193B-81D0-437F-BAC7-F7AB7A28C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98005"/>
            <a:ext cx="6656832" cy="3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6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E09D2D-E172-4898-95AB-A3F82666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Mars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E4CC0FF-911A-4569-983B-3203AF19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cs-CZ" sz="1800" dirty="0"/>
              <a:t>Na nočním nebi Mars vypadá jako jasný bod s výrazným oranžovým odstínem.</a:t>
            </a:r>
          </a:p>
          <a:p>
            <a:r>
              <a:rPr lang="cs-CZ" sz="1800" dirty="0"/>
              <a:t>Tato malá kamenná planeta, má ve srovnání se Zemí poloviční velikost a pouze desetinnou hmotnost</a:t>
            </a:r>
            <a:endParaRPr lang="en-US" sz="1800" dirty="0"/>
          </a:p>
        </p:txBody>
      </p:sp>
      <p:pic>
        <p:nvPicPr>
          <p:cNvPr id="13" name="Zástupný obsah 12" descr="Obsah obrázku držení, muž, hráč, míč&#10;&#10;Popis byl vytvořen automaticky">
            <a:extLst>
              <a:ext uri="{FF2B5EF4-FFF2-40B4-BE49-F238E27FC236}">
                <a16:creationId xmlns:a16="http://schemas.microsoft.com/office/drawing/2014/main" id="{77683827-FD2D-40AE-9C2A-7312A4AC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98005"/>
            <a:ext cx="6656832" cy="3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E12A3C-4C1D-4812-A77C-6262925B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Kometa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B58F8C16-FBAC-40A5-B0C1-FC1F7F9C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Kometu označovanou </a:t>
            </a:r>
            <a:r>
              <a:rPr lang="cs-CZ" sz="1800" dirty="0" err="1"/>
              <a:t>Churyumov-Gerasimenko</a:t>
            </a:r>
            <a:r>
              <a:rPr lang="cs-CZ" sz="1800" dirty="0"/>
              <a:t> objevili v roce 1969 sovětští astronomové.</a:t>
            </a:r>
          </a:p>
          <a:p>
            <a:r>
              <a:rPr lang="cs-CZ" sz="1800" dirty="0"/>
              <a:t>Kometa obíhá kolem slunce po protáhlé eliptické dráze, která leží mezi oběžnými drahami Země a Jupiteru.</a:t>
            </a:r>
          </a:p>
          <a:p>
            <a:r>
              <a:rPr lang="cs-CZ" sz="1900" dirty="0"/>
              <a:t>Jeden oběh kolem Slunce jí trvá 6,45 pozemských roků</a:t>
            </a:r>
            <a:r>
              <a:rPr lang="cs-CZ" dirty="0"/>
              <a:t>.</a:t>
            </a:r>
          </a:p>
          <a:p>
            <a:endParaRPr lang="cs-CZ" sz="1800" dirty="0"/>
          </a:p>
          <a:p>
            <a:endParaRPr lang="cs-CZ" sz="1800" dirty="0"/>
          </a:p>
          <a:p>
            <a:endParaRPr lang="en-US" sz="1700" dirty="0"/>
          </a:p>
        </p:txBody>
      </p:sp>
      <p:pic>
        <p:nvPicPr>
          <p:cNvPr id="5" name="Zástupný obsah 4" descr="Obsah obrázku jídlo&#10;&#10;Popis byl vytvořen automaticky">
            <a:extLst>
              <a:ext uri="{FF2B5EF4-FFF2-40B4-BE49-F238E27FC236}">
                <a16:creationId xmlns:a16="http://schemas.microsoft.com/office/drawing/2014/main" id="{0522051C-60F3-40B5-A06C-0F317C63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98005"/>
            <a:ext cx="6656832" cy="3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717355-8C6D-4111-BE98-D6F9ABB1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Eros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A5694E-7905-4036-9A0C-B36D1523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 err="1"/>
              <a:t>Eros</a:t>
            </a:r>
            <a:r>
              <a:rPr lang="cs-CZ" sz="1900" dirty="0"/>
              <a:t> patří mezi malé </a:t>
            </a:r>
            <a:r>
              <a:rPr lang="cs-CZ" sz="1900" dirty="0" err="1"/>
              <a:t>blízkozemní</a:t>
            </a:r>
            <a:r>
              <a:rPr lang="cs-CZ" sz="1900" dirty="0"/>
              <a:t> planetky</a:t>
            </a:r>
          </a:p>
          <a:p>
            <a:r>
              <a:rPr lang="cs-CZ" sz="1900" dirty="0"/>
              <a:t>To znamená, že se její oběžná dráha kolem slunce dostává do blízkosti oběžné dráhy planety Země</a:t>
            </a:r>
          </a:p>
          <a:p>
            <a:r>
              <a:rPr lang="cs-CZ" sz="1900" dirty="0" err="1"/>
              <a:t>Eros</a:t>
            </a:r>
            <a:r>
              <a:rPr lang="cs-CZ" sz="1900" dirty="0"/>
              <a:t> je typická kamenná planetka, má nepravidelný tvar ( </a:t>
            </a:r>
            <a:r>
              <a:rPr lang="cs-CZ" sz="1900" dirty="0" err="1"/>
              <a:t>nadélku</a:t>
            </a:r>
            <a:r>
              <a:rPr lang="cs-CZ" sz="1900" dirty="0"/>
              <a:t> měří zhruba 34 km) a její povrch je poset řadou kráterů.</a:t>
            </a:r>
          </a:p>
          <a:p>
            <a:endParaRPr lang="cs-CZ" sz="1900" dirty="0"/>
          </a:p>
          <a:p>
            <a:endParaRPr lang="cs-CZ" sz="1800" dirty="0"/>
          </a:p>
          <a:p>
            <a:endParaRPr lang="cs-CZ" sz="1800" dirty="0"/>
          </a:p>
          <a:p>
            <a:endParaRPr lang="en-US" sz="1700" dirty="0"/>
          </a:p>
        </p:txBody>
      </p:sp>
      <p:pic>
        <p:nvPicPr>
          <p:cNvPr id="5" name="Zástupný obsah 4" descr="Obsah obrázku ryba, ovoce&#10;&#10;Popis byl vytvořen automaticky">
            <a:extLst>
              <a:ext uri="{FF2B5EF4-FFF2-40B4-BE49-F238E27FC236}">
                <a16:creationId xmlns:a16="http://schemas.microsoft.com/office/drawing/2014/main" id="{E8816FC0-ACE0-4B95-B2B2-D32883B9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598005"/>
            <a:ext cx="6656832" cy="3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110AE3-D9ED-4B9C-B34D-1BB2A316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0"/>
            <a:ext cx="4314645" cy="2103846"/>
          </a:xfrm>
        </p:spPr>
        <p:txBody>
          <a:bodyPr anchor="b">
            <a:normAutofit/>
          </a:bodyPr>
          <a:lstStyle/>
          <a:p>
            <a:r>
              <a:rPr lang="cs-CZ" sz="3200" dirty="0"/>
              <a:t>Plán letu do vesmíru </a:t>
            </a:r>
          </a:p>
        </p:txBody>
      </p:sp>
      <p:pic>
        <p:nvPicPr>
          <p:cNvPr id="6" name="Obrázek 5" descr="Obsah obrázku exteriér, kouř, tmavé, letící&#10;&#10;Popis byl vytvořen automaticky">
            <a:extLst>
              <a:ext uri="{FF2B5EF4-FFF2-40B4-BE49-F238E27FC236}">
                <a16:creationId xmlns:a16="http://schemas.microsoft.com/office/drawing/2014/main" id="{5C456700-8713-45CB-B211-0A2DCDF0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r="7462" b="1"/>
          <a:stretch/>
        </p:blipFill>
        <p:spPr>
          <a:xfrm>
            <a:off x="-116061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660DD-31E4-4F3F-941C-A75465FD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80" y="2544858"/>
            <a:ext cx="4314645" cy="3717317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cs-CZ" sz="1900" dirty="0"/>
              <a:t>Poletíme kosmickou lodí</a:t>
            </a:r>
          </a:p>
          <a:p>
            <a:pPr>
              <a:lnSpc>
                <a:spcPct val="100000"/>
              </a:lnSpc>
            </a:pPr>
            <a:r>
              <a:rPr lang="cs-CZ" sz="1900" dirty="0"/>
              <a:t>Chtěli by jsme se vydat na planetu Mars</a:t>
            </a:r>
          </a:p>
          <a:p>
            <a:pPr>
              <a:lnSpc>
                <a:spcPct val="100000"/>
              </a:lnSpc>
            </a:pPr>
            <a:r>
              <a:rPr lang="cs-CZ" sz="1900" dirty="0"/>
              <a:t>Mars je čtvrtou planetou Sluneční soustavy a nachází se tedy za drahou Země. </a:t>
            </a:r>
            <a:r>
              <a:rPr lang="cs-CZ" sz="1900" b="1" dirty="0"/>
              <a:t>Když je Zemi nejblíže, činí vzdálenost 54,6 milionů kilometrů.</a:t>
            </a:r>
            <a:r>
              <a:rPr lang="cs-CZ" sz="1900" dirty="0"/>
              <a:t> Tehdy se Země musí nacházet v afelu (nejdále od Slunce) a Mars v </a:t>
            </a:r>
            <a:r>
              <a:rPr lang="cs-CZ" sz="1900" dirty="0" err="1"/>
              <a:t>perihelu</a:t>
            </a:r>
            <a:r>
              <a:rPr lang="cs-CZ" sz="1900" dirty="0"/>
              <a:t> (nejblíže Slunci). Takovou rychlostí bychom se teoreticky k Marsu dostali při největším přiblížení za 39 dnů, při nejmenším přiblížení za 289 dnů a průměrně tedy za 162 dnů.</a:t>
            </a:r>
          </a:p>
          <a:p>
            <a:pPr>
              <a:lnSpc>
                <a:spcPct val="100000"/>
              </a:lnSpc>
            </a:pPr>
            <a:r>
              <a:rPr lang="cs-CZ" sz="1000" dirty="0">
                <a:hlinkClick r:id="rId3"/>
              </a:rPr>
              <a:t>https://www.bing.com/images/search?view=detailV2&amp;ccid=wsqeewgl&amp;id=8402AEE52611538337335145CF87C0F533FB00B6&amp;thid=OIP.wsqeewgli0UjtsU72igjWgHaFQ&amp;mediaurl=http%3a%2f%2fwww.halonoviny.cz%2fimages%2fshowimage%2f47211365%2f1%2f1&amp;exph=412&amp;expw=580&amp;q=pl%c3%a1n+letu+do+vesm%c3%adru&amp;simid=608004482252737626&amp;selectedIndex=8&amp;ajaxhist=0</a:t>
            </a:r>
            <a:endParaRPr lang="cs-CZ" sz="1000" dirty="0"/>
          </a:p>
          <a:p>
            <a:pPr>
              <a:lnSpc>
                <a:spcPct val="100000"/>
              </a:lnSpc>
            </a:pPr>
            <a:endParaRPr lang="cs-CZ" sz="1000" dirty="0"/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9190143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43B41"/>
      </a:dk2>
      <a:lt2>
        <a:srgbClr val="E8E3E2"/>
      </a:lt2>
      <a:accent1>
        <a:srgbClr val="3AB0CC"/>
      </a:accent1>
      <a:accent2>
        <a:srgbClr val="27B494"/>
      </a:accent2>
      <a:accent3>
        <a:srgbClr val="34B864"/>
      </a:accent3>
      <a:accent4>
        <a:srgbClr val="30B828"/>
      </a:accent4>
      <a:accent5>
        <a:srgbClr val="6FB333"/>
      </a:accent5>
      <a:accent6>
        <a:srgbClr val="9CAA25"/>
      </a:accent6>
      <a:hlink>
        <a:srgbClr val="C56852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594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Plán letu do vesmíru</vt:lpstr>
      <vt:lpstr>Sonda Dawn</vt:lpstr>
      <vt:lpstr>Sonda Cassini-Huygens</vt:lpstr>
      <vt:lpstr>Sondy Viking 1 a 2</vt:lpstr>
      <vt:lpstr>Sondy Pioneer 10 a 11 </vt:lpstr>
      <vt:lpstr>Mars </vt:lpstr>
      <vt:lpstr>Kometa</vt:lpstr>
      <vt:lpstr>Eros</vt:lpstr>
      <vt:lpstr>Plán letu do vesmíru </vt:lpstr>
      <vt:lpstr>Plán letu do vesmíru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letu do vesmíru</dc:title>
  <dc:creator>otto</dc:creator>
  <cp:lastModifiedBy>Sylvie Schmiedová</cp:lastModifiedBy>
  <cp:revision>1</cp:revision>
  <dcterms:created xsi:type="dcterms:W3CDTF">2020-06-01T06:59:58Z</dcterms:created>
  <dcterms:modified xsi:type="dcterms:W3CDTF">2020-06-01T07:59:58Z</dcterms:modified>
</cp:coreProperties>
</file>